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3" d="100"/>
          <a:sy n="93" d="100"/>
        </p:scale>
        <p:origin x="1162" y="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E18E-AC9B-4351-8C06-6973F0FEDAEF}" type="datetimeFigureOut">
              <a:rPr lang="es-ES" smtClean="0"/>
              <a:pPr/>
              <a:t>27/11/2023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372200" y="0"/>
            <a:ext cx="2771800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rgbClr val="FF0000"/>
                </a:solidFill>
              </a:rPr>
              <a:t>FORO I+E 2023</a:t>
            </a:r>
          </a:p>
          <a:p>
            <a:r>
              <a:rPr lang="es-ES" sz="1200" dirty="0"/>
              <a:t>V Reunión Internacional de Investigación y Educación Superior en Enfermería</a:t>
            </a:r>
          </a:p>
          <a:p>
            <a:r>
              <a:rPr lang="es-ES" sz="1200" dirty="0"/>
              <a:t>29-30 noviembre 2023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2360" y="10037"/>
            <a:ext cx="6522076" cy="9953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CONSEJO DIETÉTICO POR PARTE DE ENFERMERÍA A PACIENTES CON DIAGNOSTICO DE ESCLEROSIS MÚLTIPLE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2360" y="642431"/>
            <a:ext cx="5733776" cy="74591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Irene Andrade </a:t>
            </a:r>
            <a:r>
              <a:rPr kumimoji="0" lang="es-ES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Andrade</a:t>
            </a: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</a:t>
            </a:r>
            <a:r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María Tercero 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Hidalgo 2, Begoña Gómez Varela.1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UGC Neurología y Neurofisiología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H.Universitario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Torrecédenas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Almería. España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Unidad de Salud Mental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Infanto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Juvenil Son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Espases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Palma de Mallorca. España. </a:t>
            </a: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92545" y="1300936"/>
            <a:ext cx="8989095" cy="15004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Introducción</a:t>
            </a:r>
          </a:p>
          <a:p>
            <a:pPr algn="just"/>
            <a:r>
              <a:rPr lang="es-ES" sz="1050" dirty="0"/>
              <a:t>Las personas con Esclerosis Múltiple (EM) deben estar implicadas en la adquisición de hábitos saludables destacando su alimentación. La enfermera referente, por su liderazgo en práctica avanzada(EPA)</a:t>
            </a:r>
            <a:r>
              <a:rPr lang="es-ES" sz="1050" b="1" dirty="0"/>
              <a:t>,1 </a:t>
            </a:r>
            <a:r>
              <a:rPr lang="es-ES" sz="1050" dirty="0"/>
              <a:t>resulta referente en el consejo dietético. Es imprescindible revisar dieta y eliminar alimentos y hábitos tóxicos. No existe ninguna dieta específica con evidencia,</a:t>
            </a:r>
            <a:r>
              <a:rPr lang="es-ES" sz="1050" b="1" dirty="0"/>
              <a:t>2</a:t>
            </a:r>
            <a:r>
              <a:rPr lang="es-ES" sz="1050" dirty="0"/>
              <a:t> pero en la literatura si encontramos componentes dietéticos en la disminución de las interleucinas proinflamatorias que conducen a disminuir la fatiga.</a:t>
            </a:r>
            <a:r>
              <a:rPr lang="es-ES" sz="1050" b="1" dirty="0"/>
              <a:t>1 </a:t>
            </a:r>
            <a:r>
              <a:rPr lang="es-ES" sz="1050" dirty="0"/>
              <a:t>Sin embargo, no hay evidencia suficiente para determinar si la suplementación con antioxidantes tienen impacto en los resultados relacionados con la EM.</a:t>
            </a:r>
            <a:r>
              <a:rPr lang="es-ES" sz="1050" b="1" dirty="0"/>
              <a:t>2 </a:t>
            </a:r>
            <a:r>
              <a:rPr lang="es-ES" sz="1050" dirty="0"/>
              <a:t>En general, las dietas hipocalóricas bajas en grasas de origen animal podrían suponer cierta </a:t>
            </a:r>
            <a:r>
              <a:rPr lang="es-ES" sz="1050" dirty="0" err="1"/>
              <a:t>neuroprotección</a:t>
            </a:r>
            <a:r>
              <a:rPr lang="es-ES" sz="1050" dirty="0"/>
              <a:t> al inhibir la inflamación y el estrés oxidativo.</a:t>
            </a:r>
            <a:r>
              <a:rPr lang="es-ES" sz="1050" b="1" dirty="0"/>
              <a:t>3 </a:t>
            </a:r>
            <a:r>
              <a:rPr lang="es-ES" sz="1050" dirty="0"/>
              <a:t>En cuanto a los efectos secundarios producidos por reacciones locales de los inyectables, un estudio señaló que los pacientes que siguen una dieta favorable para la salud sufren menos RLPI (p = 0,03).</a:t>
            </a:r>
            <a:r>
              <a:rPr lang="es-ES" sz="1050" b="1" dirty="0"/>
              <a:t>4</a:t>
            </a:r>
            <a:r>
              <a:rPr lang="es-ES" sz="1050" dirty="0"/>
              <a:t> Las recomendaciones apuntan a seguir la mediterránea reduciendo síntomas como la fatiga.</a:t>
            </a:r>
            <a:r>
              <a:rPr lang="es-ES" sz="1050" b="1" dirty="0"/>
              <a:t>5</a:t>
            </a:r>
            <a:endParaRPr lang="es-ES" b="1" dirty="0">
              <a:highlight>
                <a:srgbClr val="00FFFF"/>
              </a:highligh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5543" y="2903212"/>
            <a:ext cx="3098305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Metodología</a:t>
            </a:r>
          </a:p>
          <a:p>
            <a:pPr algn="just"/>
            <a:r>
              <a:rPr lang="es-ES" sz="1100" b="1" dirty="0"/>
              <a:t>Revisión bibliográfica</a:t>
            </a:r>
            <a:r>
              <a:rPr lang="es-ES" sz="1100" dirty="0"/>
              <a:t> entre (2019-2023) Las bases de datos utilizadas fueron (Cuiden plus, PubMed, CINAHL) y guías de práctica clínicas para enfermería en EM.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347864" y="2915354"/>
            <a:ext cx="5733776" cy="27392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r>
              <a:rPr lang="es-ES" dirty="0"/>
              <a:t>Resultados/Discusión</a:t>
            </a:r>
          </a:p>
          <a:p>
            <a:pPr algn="just"/>
            <a:r>
              <a:rPr lang="es-ES" sz="1100" dirty="0"/>
              <a:t>-Realizar un estudio antropométrico y analítico</a:t>
            </a:r>
          </a:p>
          <a:p>
            <a:pPr algn="just"/>
            <a:r>
              <a:rPr lang="es-ES" sz="1100" dirty="0"/>
              <a:t>-Realizar una valoración sobre hábitos alimentarios y eliminar hábitos tóxicos</a:t>
            </a:r>
          </a:p>
          <a:p>
            <a:pPr algn="just"/>
            <a:r>
              <a:rPr lang="es-ES" sz="1100" dirty="0"/>
              <a:t>-Introducir alimentos que absorben fármacos para la EM (</a:t>
            </a:r>
            <a:r>
              <a:rPr lang="es-ES" sz="1100" dirty="0" err="1"/>
              <a:t>metilfumarato</a:t>
            </a:r>
            <a:r>
              <a:rPr lang="es-ES" sz="1100" dirty="0"/>
              <a:t> y suplementos de </a:t>
            </a:r>
            <a:r>
              <a:rPr lang="es-ES" sz="1100" dirty="0" err="1"/>
              <a:t>Vit.D</a:t>
            </a:r>
            <a:r>
              <a:rPr lang="es-ES" sz="1100" dirty="0"/>
              <a:t>)</a:t>
            </a:r>
          </a:p>
          <a:p>
            <a:pPr algn="just"/>
            <a:r>
              <a:rPr lang="es-ES" sz="1100" dirty="0"/>
              <a:t>-Es conveniente evitar estreñimiento y el sobrepeso. </a:t>
            </a:r>
          </a:p>
          <a:p>
            <a:pPr marL="171450" indent="-171450" algn="just">
              <a:buFontTx/>
              <a:buChar char="-"/>
            </a:pPr>
            <a:endParaRPr lang="es-ES" sz="1100" dirty="0"/>
          </a:p>
          <a:p>
            <a:pPr algn="just"/>
            <a:r>
              <a:rPr lang="es-ES" sz="1100" b="1" dirty="0"/>
              <a:t>Los componentes recomendados son: </a:t>
            </a:r>
            <a:r>
              <a:rPr lang="es-ES" sz="1100" dirty="0"/>
              <a:t>Polifenoles y carotinoides (fruta y verdura), Quercetina (frutas y verduras), Resveratrol (vino tinto, cacao, cacahuetes, fresas y uvas negras), Catequina (hojas de té verde), Genisteína (soja y derivados), Licopeno (tomate, sandía, albaricoque, pomelo rosado), Cúrcuma, Zinc, Ácidos grasos esenciales (Aceites girasol, sésamo y maíz, frutos secos), Aceite de pescado y de oliva vitamina B 12, Vitamina D /irradiación solar, Fibra, Probióticos</a:t>
            </a:r>
          </a:p>
          <a:p>
            <a:pPr algn="just"/>
            <a:endParaRPr lang="es-ES" sz="1100" dirty="0"/>
          </a:p>
          <a:p>
            <a:pPr algn="just"/>
            <a:r>
              <a:rPr lang="es-ES" sz="1100" dirty="0"/>
              <a:t>*Gluten moderado, por relacionase con la respuesta inmunitaria en el intestino que puede propagarse por otros tejidos del cuerpo.</a:t>
            </a:r>
          </a:p>
          <a:p>
            <a:pPr algn="just"/>
            <a:r>
              <a:rPr lang="es-ES" sz="1100" dirty="0"/>
              <a:t>*Lácteos, preferentemente desnatados.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05544" y="4005529"/>
            <a:ext cx="3098304" cy="17389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Conclusiones</a:t>
            </a:r>
            <a:endParaRPr lang="es-ES" sz="1050" dirty="0"/>
          </a:p>
          <a:p>
            <a:pPr algn="just"/>
            <a:r>
              <a:rPr lang="es-ES" sz="1100" dirty="0"/>
              <a:t>- Es importante valorar la dieta por la influencia en el pronóstico de la enfermedad. </a:t>
            </a:r>
          </a:p>
          <a:p>
            <a:pPr algn="just"/>
            <a:r>
              <a:rPr lang="es-ES" sz="1100" dirty="0"/>
              <a:t>- La EPA es un referente en la formación y en la adquisición de </a:t>
            </a:r>
            <a:r>
              <a:rPr lang="es-ES" sz="1200" dirty="0"/>
              <a:t>buenos</a:t>
            </a:r>
            <a:r>
              <a:rPr lang="es-ES" sz="1100" dirty="0"/>
              <a:t> hábitos dietéticos. </a:t>
            </a:r>
          </a:p>
          <a:p>
            <a:pPr algn="just"/>
            <a:r>
              <a:rPr lang="es-ES" sz="1100" dirty="0"/>
              <a:t>- Se debe seguir investigando en la influencia de la alimentación en la enfermedad.</a:t>
            </a:r>
          </a:p>
          <a:p>
            <a:pPr algn="just"/>
            <a:r>
              <a:rPr lang="es-ES" sz="1100" dirty="0"/>
              <a:t>- Ante cualquier cambio de dieta las personas con EM deben consultar con su facultativo.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92545" y="5768572"/>
            <a:ext cx="8151863" cy="1046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Bibliografía</a:t>
            </a:r>
          </a:p>
          <a:p>
            <a:pPr algn="just"/>
            <a:r>
              <a:rPr lang="es-ES" sz="800" dirty="0"/>
              <a:t>1. Del Río B, Duro AM, Goicochea H, Horno R, Neri MJ et </a:t>
            </a:r>
            <a:r>
              <a:rPr lang="es-ES" sz="800" dirty="0" err="1"/>
              <a:t>all</a:t>
            </a:r>
            <a:r>
              <a:rPr lang="es-ES" sz="800" dirty="0"/>
              <a:t>. Guía de practica enfermera en esclerosis múltiple. Ed. Ambos Marketing </a:t>
            </a:r>
            <a:r>
              <a:rPr lang="es-ES" sz="800" dirty="0" err="1"/>
              <a:t>Services</a:t>
            </a:r>
            <a:r>
              <a:rPr lang="es-ES" sz="800" dirty="0"/>
              <a:t>; 2022.</a:t>
            </a:r>
          </a:p>
          <a:p>
            <a:pPr algn="just"/>
            <a:r>
              <a:rPr lang="es-ES" sz="800" dirty="0"/>
              <a:t>2. Parks NE, Jackson-</a:t>
            </a:r>
            <a:r>
              <a:rPr lang="es-ES" sz="800" dirty="0" err="1"/>
              <a:t>Tarlton</a:t>
            </a:r>
            <a:r>
              <a:rPr lang="es-ES" sz="800" dirty="0"/>
              <a:t> CS, </a:t>
            </a:r>
            <a:r>
              <a:rPr lang="es-ES" sz="800" dirty="0" err="1"/>
              <a:t>Vacchi</a:t>
            </a:r>
            <a:r>
              <a:rPr lang="es-ES" sz="800" dirty="0"/>
              <a:t> L, </a:t>
            </a:r>
            <a:r>
              <a:rPr lang="es-ES" sz="800" dirty="0" err="1"/>
              <a:t>Merdad</a:t>
            </a:r>
            <a:r>
              <a:rPr lang="es-ES" sz="800" dirty="0"/>
              <a:t> R, Johnston BC. </a:t>
            </a:r>
            <a:r>
              <a:rPr lang="es-ES" sz="800" dirty="0" err="1"/>
              <a:t>Dietary</a:t>
            </a:r>
            <a:r>
              <a:rPr lang="es-ES" sz="800" dirty="0"/>
              <a:t> </a:t>
            </a:r>
            <a:r>
              <a:rPr lang="es-ES" sz="800" dirty="0" err="1"/>
              <a:t>interventions</a:t>
            </a:r>
            <a:r>
              <a:rPr lang="es-ES" sz="800" dirty="0"/>
              <a:t> </a:t>
            </a:r>
            <a:r>
              <a:rPr lang="es-ES" sz="800" dirty="0" err="1"/>
              <a:t>for</a:t>
            </a:r>
            <a:r>
              <a:rPr lang="es-ES" sz="800" dirty="0"/>
              <a:t> </a:t>
            </a:r>
            <a:r>
              <a:rPr lang="es-ES" sz="800" dirty="0" err="1"/>
              <a:t>multiple</a:t>
            </a:r>
            <a:r>
              <a:rPr lang="es-ES" sz="800" dirty="0"/>
              <a:t> </a:t>
            </a:r>
            <a:r>
              <a:rPr lang="es-ES" sz="800" dirty="0" err="1"/>
              <a:t>sclerosis-related</a:t>
            </a:r>
            <a:r>
              <a:rPr lang="es-ES" sz="800" dirty="0"/>
              <a:t> </a:t>
            </a:r>
            <a:r>
              <a:rPr lang="es-ES" sz="800" dirty="0" err="1"/>
              <a:t>outcomes</a:t>
            </a:r>
            <a:r>
              <a:rPr lang="es-ES" sz="800" dirty="0"/>
              <a:t>. Cochrane </a:t>
            </a:r>
            <a:r>
              <a:rPr lang="es-ES" sz="800" dirty="0" err="1"/>
              <a:t>Database</a:t>
            </a:r>
            <a:r>
              <a:rPr lang="es-ES" sz="800" dirty="0"/>
              <a:t> </a:t>
            </a:r>
            <a:r>
              <a:rPr lang="es-ES" sz="800" dirty="0" err="1"/>
              <a:t>Syst</a:t>
            </a:r>
            <a:r>
              <a:rPr lang="es-ES" sz="800" dirty="0"/>
              <a:t> Rev. 2020 May 19;5(5):CD004192. </a:t>
            </a:r>
          </a:p>
          <a:p>
            <a:pPr algn="just"/>
            <a:r>
              <a:rPr lang="es-ES" sz="800" dirty="0"/>
              <a:t>3. García Gañán DA. Intervención dietética en la esclerosis múltiple. Repercusiones analíticas y clínicas. Universidad de Salamanca; 2021.</a:t>
            </a:r>
          </a:p>
          <a:p>
            <a:pPr algn="just"/>
            <a:r>
              <a:rPr lang="es-ES" sz="800" dirty="0"/>
              <a:t>4. Rus-Hidalgo, Macarena; Arellano Velázquez, Elena; Becerril Ríos, Noelia; García Alonso, </a:t>
            </a:r>
            <a:r>
              <a:rPr lang="es-ES" sz="800" dirty="0" err="1"/>
              <a:t>Jose</a:t>
            </a:r>
            <a:r>
              <a:rPr lang="es-ES" sz="800" dirty="0"/>
              <a:t> Antonio; Pérez Luque, Ana. Reacciones locales en el punto de inyección por uso de inmunomoduladores en esclerosis múltiple, en relación con factores antropométricos y hábitos dietéticos. </a:t>
            </a:r>
            <a:r>
              <a:rPr lang="es-ES" sz="800" dirty="0" err="1"/>
              <a:t>Rev</a:t>
            </a:r>
            <a:r>
              <a:rPr lang="es-ES" sz="800" dirty="0"/>
              <a:t> </a:t>
            </a:r>
            <a:r>
              <a:rPr lang="es-ES" sz="800" dirty="0" err="1"/>
              <a:t>Cient</a:t>
            </a:r>
            <a:r>
              <a:rPr lang="es-ES" sz="800" dirty="0"/>
              <a:t> </a:t>
            </a:r>
            <a:r>
              <a:rPr lang="es-ES" sz="800" dirty="0" err="1"/>
              <a:t>Soc</a:t>
            </a:r>
            <a:r>
              <a:rPr lang="es-ES" sz="800" dirty="0"/>
              <a:t> </a:t>
            </a:r>
            <a:r>
              <a:rPr lang="es-ES" sz="800" dirty="0" err="1"/>
              <a:t>Esp</a:t>
            </a:r>
            <a:r>
              <a:rPr lang="es-ES" sz="800" dirty="0"/>
              <a:t> </a:t>
            </a:r>
            <a:r>
              <a:rPr lang="es-ES" sz="800" dirty="0" err="1"/>
              <a:t>Enferm</a:t>
            </a:r>
            <a:r>
              <a:rPr lang="es-ES" sz="800" dirty="0"/>
              <a:t> Neurol | 2014 | 40:8-15</a:t>
            </a:r>
          </a:p>
          <a:p>
            <a:pPr algn="just"/>
            <a:r>
              <a:rPr lang="es-ES" sz="800" dirty="0"/>
              <a:t>5. </a:t>
            </a:r>
            <a:r>
              <a:rPr lang="es-ES" sz="800" dirty="0" err="1"/>
              <a:t>Ertaş</a:t>
            </a:r>
            <a:r>
              <a:rPr lang="es-ES" sz="800" dirty="0"/>
              <a:t> </a:t>
            </a:r>
            <a:r>
              <a:rPr lang="es-ES" sz="800" dirty="0" err="1"/>
              <a:t>Öztürk</a:t>
            </a:r>
            <a:r>
              <a:rPr lang="es-ES" sz="800" dirty="0"/>
              <a:t> Y, </a:t>
            </a:r>
            <a:r>
              <a:rPr lang="es-ES" sz="800" dirty="0" err="1"/>
              <a:t>Helvaci</a:t>
            </a:r>
            <a:r>
              <a:rPr lang="es-ES" sz="800" dirty="0"/>
              <a:t> EM, </a:t>
            </a:r>
            <a:r>
              <a:rPr lang="es-ES" sz="800" dirty="0" err="1"/>
              <a:t>Sökülmez</a:t>
            </a:r>
            <a:r>
              <a:rPr lang="es-ES" sz="800" dirty="0"/>
              <a:t> </a:t>
            </a:r>
            <a:r>
              <a:rPr lang="es-ES" sz="800" dirty="0" err="1"/>
              <a:t>Kaya</a:t>
            </a:r>
            <a:r>
              <a:rPr lang="es-ES" sz="800" dirty="0"/>
              <a:t> P, Terzi M. </a:t>
            </a:r>
            <a:r>
              <a:rPr lang="es-ES" sz="800" dirty="0" err="1"/>
              <a:t>Is</a:t>
            </a:r>
            <a:r>
              <a:rPr lang="es-ES" sz="800" dirty="0"/>
              <a:t> </a:t>
            </a:r>
            <a:r>
              <a:rPr lang="es-ES" sz="800" dirty="0" err="1"/>
              <a:t>Mediterranean</a:t>
            </a:r>
            <a:r>
              <a:rPr lang="es-ES" sz="800" dirty="0"/>
              <a:t> </a:t>
            </a:r>
            <a:r>
              <a:rPr lang="es-ES" sz="800" dirty="0" err="1"/>
              <a:t>diet</a:t>
            </a:r>
            <a:r>
              <a:rPr lang="es-ES" sz="800" dirty="0"/>
              <a:t> </a:t>
            </a:r>
            <a:r>
              <a:rPr lang="es-ES" sz="800" dirty="0" err="1"/>
              <a:t>associated</a:t>
            </a:r>
            <a:r>
              <a:rPr lang="es-ES" sz="800" dirty="0"/>
              <a:t> </a:t>
            </a:r>
            <a:r>
              <a:rPr lang="es-ES" sz="800" dirty="0" err="1"/>
              <a:t>with</a:t>
            </a:r>
            <a:r>
              <a:rPr lang="es-ES" sz="800" dirty="0"/>
              <a:t> </a:t>
            </a:r>
            <a:r>
              <a:rPr lang="es-ES" sz="800" dirty="0" err="1"/>
              <a:t>multiple</a:t>
            </a:r>
            <a:r>
              <a:rPr lang="es-ES" sz="800" dirty="0"/>
              <a:t> </a:t>
            </a:r>
            <a:r>
              <a:rPr lang="es-ES" sz="800" dirty="0" err="1"/>
              <a:t>sclerosis</a:t>
            </a:r>
            <a:r>
              <a:rPr lang="es-ES" sz="800" dirty="0"/>
              <a:t> </a:t>
            </a:r>
            <a:r>
              <a:rPr lang="es-ES" sz="800" dirty="0" err="1"/>
              <a:t>related</a:t>
            </a:r>
            <a:r>
              <a:rPr lang="es-ES" sz="800" dirty="0"/>
              <a:t> </a:t>
            </a:r>
            <a:r>
              <a:rPr lang="es-ES" sz="800" dirty="0" err="1"/>
              <a:t>symptoms</a:t>
            </a:r>
            <a:r>
              <a:rPr lang="es-ES" sz="800" dirty="0"/>
              <a:t> and fatigue </a:t>
            </a:r>
            <a:r>
              <a:rPr lang="es-ES" sz="800" dirty="0" err="1"/>
              <a:t>severity</a:t>
            </a:r>
            <a:r>
              <a:rPr lang="es-ES" sz="800" dirty="0"/>
              <a:t>? </a:t>
            </a:r>
            <a:r>
              <a:rPr lang="es-ES" sz="800" dirty="0" err="1"/>
              <a:t>Nutr</a:t>
            </a:r>
            <a:r>
              <a:rPr lang="es-ES" sz="800" dirty="0"/>
              <a:t> </a:t>
            </a:r>
            <a:r>
              <a:rPr lang="es-ES" sz="800" dirty="0" err="1"/>
              <a:t>Neurosci</a:t>
            </a:r>
            <a:r>
              <a:rPr lang="es-ES" sz="800" dirty="0"/>
              <a:t>. 2023 Mar;26(3):228-234. </a:t>
            </a:r>
            <a:endParaRPr lang="es-ES" sz="7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0B1362-45A6-BCF4-2775-9E5705895F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40" r="22462"/>
          <a:stretch/>
        </p:blipFill>
        <p:spPr>
          <a:xfrm>
            <a:off x="8167997" y="5927746"/>
            <a:ext cx="936104" cy="7280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728</Words>
  <Application>Microsoft Office PowerPoint</Application>
  <PresentationFormat>Presentación en pantalla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Manuel</dc:creator>
  <cp:lastModifiedBy>IRENE ANDRADE ANDRADE</cp:lastModifiedBy>
  <cp:revision>15</cp:revision>
  <dcterms:created xsi:type="dcterms:W3CDTF">2017-04-09T09:07:16Z</dcterms:created>
  <dcterms:modified xsi:type="dcterms:W3CDTF">2023-11-27T08:04:17Z</dcterms:modified>
</cp:coreProperties>
</file>