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833" r:id="rId2"/>
    <p:sldMasterId id="2147483745" r:id="rId3"/>
  </p:sldMasterIdLst>
  <p:notesMasterIdLst>
    <p:notesMasterId r:id="rId36"/>
  </p:notesMasterIdLst>
  <p:handoutMasterIdLst>
    <p:handoutMasterId r:id="rId37"/>
  </p:handoutMasterIdLst>
  <p:sldIdLst>
    <p:sldId id="300" r:id="rId4"/>
    <p:sldId id="299" r:id="rId5"/>
    <p:sldId id="259" r:id="rId6"/>
    <p:sldId id="260" r:id="rId7"/>
    <p:sldId id="281" r:id="rId8"/>
    <p:sldId id="270" r:id="rId9"/>
    <p:sldId id="286" r:id="rId10"/>
    <p:sldId id="288" r:id="rId11"/>
    <p:sldId id="275" r:id="rId12"/>
    <p:sldId id="290" r:id="rId13"/>
    <p:sldId id="289" r:id="rId14"/>
    <p:sldId id="292" r:id="rId15"/>
    <p:sldId id="295" r:id="rId16"/>
    <p:sldId id="261" r:id="rId17"/>
    <p:sldId id="310" r:id="rId18"/>
    <p:sldId id="273" r:id="rId19"/>
    <p:sldId id="301" r:id="rId20"/>
    <p:sldId id="302" r:id="rId21"/>
    <p:sldId id="303" r:id="rId22"/>
    <p:sldId id="274" r:id="rId23"/>
    <p:sldId id="311" r:id="rId24"/>
    <p:sldId id="304" r:id="rId25"/>
    <p:sldId id="276" r:id="rId26"/>
    <p:sldId id="277" r:id="rId27"/>
    <p:sldId id="305" r:id="rId28"/>
    <p:sldId id="296" r:id="rId29"/>
    <p:sldId id="272" r:id="rId30"/>
    <p:sldId id="297" r:id="rId31"/>
    <p:sldId id="307" r:id="rId32"/>
    <p:sldId id="308" r:id="rId33"/>
    <p:sldId id="309" r:id="rId34"/>
    <p:sldId id="312" r:id="rId3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09456"/>
    <a:srgbClr val="4B752F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6796" autoAdjust="0"/>
  </p:normalViewPr>
  <p:slideViewPr>
    <p:cSldViewPr snapToGrid="0">
      <p:cViewPr varScale="1">
        <p:scale>
          <a:sx n="56" d="100"/>
          <a:sy n="56" d="100"/>
        </p:scale>
        <p:origin x="129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ED2B756B-29A5-4BCC-8649-50C346DA0C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7ECC3D0-3C95-4107-841F-2D38E543B80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802DDE-2016-4EB7-8675-FD486983F3E4}" type="datetimeFigureOut">
              <a:rPr lang="es-ES" smtClean="0"/>
              <a:t>15/11/2019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C0D7374-4D8C-4038-A1F5-51E96E4A8A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4E90334-2D07-4283-A7BF-3540040C16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822308-FE29-4A7A-8029-A471EF2AD9C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20710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8966F9-D6C1-4D70-972E-3A4567B976DC}" type="datetimeFigureOut">
              <a:rPr lang="es-ES" smtClean="0"/>
              <a:t>15/11/2019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446596-B486-41B9-A2C5-C842F3B43E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9611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La noticia de una intervención quirúrgica supone por sí mismo un estresor importante que provoca respuestas de ansiedad anticipatoria y miedo. Si a esto le añadimos además que sea por un proceso cancerígeno y que se realice una ostomía, todo esto son fuentes de un estrés importante que producen una serie de tensiones tanto físicas como psicológicas y sociales que pueden llevar a la inadaptación y a peores de salud.1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46596-B486-41B9-A2C5-C842F3B43E02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3015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46596-B486-41B9-A2C5-C842F3B43E02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8734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46596-B486-41B9-A2C5-C842F3B43E02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7822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46596-B486-41B9-A2C5-C842F3B43E02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6010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46596-B486-41B9-A2C5-C842F3B43E02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4835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La EPA-O es un referente para la consultoría de profesionales, pacientes y/o familia y aporta un valor añadido al sistema sanitario a través de su alta cualificación y experiencia específica. 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46596-B486-41B9-A2C5-C842F3B43E02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6066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EBE 201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C19A3DE-8240-49EA-B911-4E12B00A06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intensity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07311" y="0"/>
            <a:ext cx="32750144" cy="751756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  <a:alpha val="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2812F21-55DA-4B9C-A843-B979F131D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2D55845-77D5-42AD-ABA2-B5F03B8C703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522" y="0"/>
            <a:ext cx="3248478" cy="110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9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6AC82C-C409-4544-BB2A-0C637BC20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0E70C97-4CED-4001-9FDF-5A22251DA5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D6E202-B606-4609-B914-27C9371A1F6D}" type="datetime1">
              <a:rPr lang="en-US" smtClean="0"/>
              <a:t>11/15/2019</a:t>
            </a:fld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983A494-EF53-455B-9AAC-D4F81BAD4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59BF3F0-8DD7-4454-88F1-1AA52078D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06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EA7859B-2233-42FC-A12B-B338B57811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D6E202-B606-4609-B914-27C9371A1F6D}" type="datetime1">
              <a:rPr lang="en-US" smtClean="0"/>
              <a:t>11/15/2019</a:t>
            </a:fld>
            <a:endParaRPr lang="en-U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DDE5861-43E7-49E9-9F9C-6F77DC8CE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959A73-9B09-4E0B-ACE5-AD1174A44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0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F13640-E85A-4F26-89CA-D420AD458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441CD16-9FA4-4E08-AD1C-8F6822ECB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5A8E2D8-5D8B-404F-AAB6-0F3BAD5D07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3B2E69E-0B33-49D4-B56F-983B37F789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D6E202-B606-4609-B914-27C9371A1F6D}" type="datetime1">
              <a:rPr lang="en-US" smtClean="0"/>
              <a:t>11/15/2019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9F5FC8B-E673-4D9F-82F7-E0B85FE09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CD9979C-9003-4E2C-97A3-6093390B0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99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C20256-F0AE-49F4-BE90-57AFAD4FD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A5E6DCE-71A3-4572-B735-ED2C8CF7B7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4700077-593A-47C6-BACD-12F03ECAC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7B45B65-1EF4-40C9-B1EC-7C35E52C78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D6E202-B606-4609-B914-27C9371A1F6D}" type="datetime1">
              <a:rPr lang="en-US" smtClean="0"/>
              <a:t>11/15/2019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DE341AB-347E-415A-BC47-8A569C0B2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FB3B5DD-45BC-4B7A-820A-683548B62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16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7FE5EC-7587-43EB-B25A-28C5456F2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4F7CD3E-CAB1-4C2E-804E-FFB2A3422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29AC0E-6C50-4124-922F-FB97844F14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D6E202-B606-4609-B914-27C9371A1F6D}" type="datetime1">
              <a:rPr lang="en-US" smtClean="0"/>
              <a:t>11/15/2019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681EBE-C3F2-4917-B142-25454C007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08CBEA-43FF-4546-BDED-05F38D4E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00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3466051-2F20-4F41-9367-27AD12D3CC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EFA3B67-A3D9-4444-8E94-1D8F288146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D28115F-B3B9-4561-B469-0EF2C8806D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D6E202-B606-4609-B914-27C9371A1F6D}" type="datetime1">
              <a:rPr lang="en-US" smtClean="0"/>
              <a:t>11/15/2019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D02E6D-68B9-4225-9A62-DC29606A2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0718CA-5E67-4793-A867-D43F8BA4B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58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0BC012-3125-4892-A87A-D76D76B54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09075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6D8BD6-2B6C-43D2-AAEA-92A5B45808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038FE4C-86A7-469F-B1C4-CDCDFCF2B3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A674E27-13F1-449E-91D2-1BEC7771B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C1649-B233-4676-B8E6-ECF3E872F736}" type="datetimeFigureOut">
              <a:rPr lang="es-ES" smtClean="0"/>
              <a:t>15/11/2019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3D2435-4CFA-41D1-9AFD-C4125A4C3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D52729-A6DF-481A-A295-1A8675E47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93143-93FF-4334-91B1-149B6A7CA2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952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769BBB-632C-4DE9-A4E3-3FE3B9B09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7C1CF0-28EC-479B-BD36-8963CF73F3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949217-D733-4825-92DD-59A84CF3E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C1649-B233-4676-B8E6-ECF3E872F736}" type="datetimeFigureOut">
              <a:rPr lang="es-ES" smtClean="0"/>
              <a:t>15/11/2019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621465F-6E11-4918-A092-A7B1D6022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1C88CA-B80B-4E05-BB29-0ED726441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93143-93FF-4334-91B1-149B6A7CA2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576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588447-6188-4534-8391-3B2574CA7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55829C3-6C21-44EC-93EB-52475C8BF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36DD3B3-0A81-49B2-9360-13752D509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C1649-B233-4676-B8E6-ECF3E872F736}" type="datetimeFigureOut">
              <a:rPr lang="es-ES" smtClean="0"/>
              <a:t>15/11/2019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EF4704-EAA4-4EFF-B757-AC14B1379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C0C86B-F770-4A08-84A8-D82C1A6A2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93143-93FF-4334-91B1-149B6A7CA2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867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BB0740-FCC2-4C77-B37D-2E9A1D88C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35899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5F51D0-72DA-4674-8D89-623FB7F37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DF5410-3FAE-4DBD-9F59-04B63B28A9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9022C4E-3C6A-4B7F-B15A-8CDAA096F0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0CAEA81-66CC-4F9B-915F-2C60CFBBC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C1649-B233-4676-B8E6-ECF3E872F736}" type="datetimeFigureOut">
              <a:rPr lang="es-ES" smtClean="0"/>
              <a:t>15/11/2019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993A994-872C-48EA-BEF2-2B7D5F6B2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707366E-C512-4DA1-9B46-70B980504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93143-93FF-4334-91B1-149B6A7CA2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718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A50579-41E0-4320-B2A3-538F50DD9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127A397-0D6E-4E8C-A4D1-834140A6B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CBB8614-9B12-48F4-ACA1-B86A21C314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9615E23-4A19-4946-AC4B-AA009D2B7D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DE643EE-D6FB-472B-AF12-5A465EDBD5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5287E98-4FDD-4A25-8833-B6131800A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C1649-B233-4676-B8E6-ECF3E872F736}" type="datetimeFigureOut">
              <a:rPr lang="es-ES" smtClean="0"/>
              <a:t>15/11/2019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E99C1ED-DB96-43E8-988E-583BC6E44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245E06F-2C46-4B15-9C21-3807F5327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93143-93FF-4334-91B1-149B6A7CA2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533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EDA132-1BA7-4B2A-9911-214D30E6F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55FFA3F-9C0B-4964-B8DF-6B1F0194E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C1649-B233-4676-B8E6-ECF3E872F736}" type="datetimeFigureOut">
              <a:rPr lang="es-ES" smtClean="0"/>
              <a:t>15/11/2019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EB6C8FB-3069-486C-9E81-94940D981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2E58506-41E4-4A5B-9A8B-5F24B7BA3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93143-93FF-4334-91B1-149B6A7CA2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516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DB26593-EA3E-46D8-9EB8-7C9545EAB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C1649-B233-4676-B8E6-ECF3E872F736}" type="datetimeFigureOut">
              <a:rPr lang="es-ES" smtClean="0"/>
              <a:t>15/11/2019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9E18907-8454-470E-B743-5517B5EE7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08F0769-C842-445B-BE34-C0CF95455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93143-93FF-4334-91B1-149B6A7CA2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464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D4F04B-4220-4CA9-95AD-7DA980396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C523F66-8D3A-4FC6-B743-B9BE678C0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17FDF04-66F2-40C7-BB5E-527CF67722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7F8D9CB-47CB-46DA-B7B6-C8FDB6939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C1649-B233-4676-B8E6-ECF3E872F736}" type="datetimeFigureOut">
              <a:rPr lang="es-ES" smtClean="0"/>
              <a:t>15/11/2019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70C833-095D-4976-9CB2-D1E3472B6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BD0D1EE-0AB9-4778-9442-1C0846F44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93143-93FF-4334-91B1-149B6A7CA2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82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E97809-D1BA-41AB-B7B1-217F40AB8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1485DFB-F756-42D8-9538-B88AF8E057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67BECB0-1732-46A0-A3A8-6A52E04525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53D6391-E78D-406A-B4EE-33D9BB24B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C1649-B233-4676-B8E6-ECF3E872F736}" type="datetimeFigureOut">
              <a:rPr lang="es-ES" smtClean="0"/>
              <a:t>15/11/2019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43452DA-3B66-44FE-B0A6-4FC112854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C4F8FF5-F68A-4AF6-B0BC-C50BD6BDF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93143-93FF-4334-91B1-149B6A7CA2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822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9CB8BE-75D5-4E66-8D13-448F3E49B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50986B4-8B77-458C-8A9E-FED3FFDF39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12FD178-C351-40F1-B6B7-5AF363F45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C1649-B233-4676-B8E6-ECF3E872F736}" type="datetimeFigureOut">
              <a:rPr lang="es-ES" smtClean="0"/>
              <a:t>15/11/2019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D4A426-AE3C-4538-B435-8A598E0D9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B7DEB1B-A4C7-494E-B564-24A061367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93143-93FF-4334-91B1-149B6A7CA2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533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8ECFDB4-8F63-4F02-93FB-63E7034E05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D978456-E192-443B-91DF-603181008F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7B0E5F-F7FF-4A7F-AF99-415FAD16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C1649-B233-4676-B8E6-ECF3E872F736}" type="datetimeFigureOut">
              <a:rPr lang="es-ES" smtClean="0"/>
              <a:t>15/11/2019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67CA655-C76A-4CDA-A9DA-EBDD4BB54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FDE0DBB-10B9-4978-9ECD-FF297EA90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93143-93FF-4334-91B1-149B6A7CA2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944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E342AE-9241-4D79-B655-17FCDF6D60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4246CB3-1812-4716-8FDD-843A29AB7D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8B33DC5-76DB-4BA4-A4EA-81E7561395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D6E202-B606-4609-B914-27C9371A1F6D}" type="datetime1">
              <a:rPr lang="en-US" smtClean="0"/>
              <a:t>11/15/2019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8513DC-ABF0-4B0A-874A-8FCB1B2B2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7112D4-8D43-425A-8162-B44D0040D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9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0F89D2-2342-4FDB-B64F-74D21B65A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3C55C1-C905-4429-A0E9-F89A75B56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64C4FDB-7758-4703-B460-CF8753B73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D6E202-B606-4609-B914-27C9371A1F6D}" type="datetime1">
              <a:rPr lang="en-US" smtClean="0"/>
              <a:t>11/15/2019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859E27-94C2-473A-A93D-0DDD6DCAD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EFC8231-0E78-4076-8652-779089339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70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C19A3DE-8240-49EA-B911-4E12B00A06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intensity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07311" y="0"/>
            <a:ext cx="32750144" cy="751756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  <a:alpha val="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2812F21-55DA-4B9C-A843-B979F131D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2D55845-77D5-42AD-ABA2-B5F03B8C703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522" y="0"/>
            <a:ext cx="3248478" cy="110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28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1D6211-935B-432F-AD0F-4B7BBFE3F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BC0E33F-B318-4EA1-BE01-7E72AF89FD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40DA636-48BD-4E83-BCF1-6F1ADAF394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D6E202-B606-4609-B914-27C9371A1F6D}" type="datetime1">
              <a:rPr lang="en-US" smtClean="0"/>
              <a:t>11/15/2019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D33A1B-8DD4-4E4D-86B4-2385272A4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72898F-B174-4FD4-AF31-C1F15D3A8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51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8800C8-20D7-493B-A4A3-5F3D95E69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15D414-A19D-4905-9B65-1519297034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4AF156E-B542-4E42-8C55-2887DFBAC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79AE101-0309-4E07-A4C8-1672AC8C34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D6E202-B606-4609-B914-27C9371A1F6D}" type="datetime1">
              <a:rPr lang="en-US" smtClean="0"/>
              <a:t>11/15/2019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A267004-CD93-4A4A-874E-BFEC5EA69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7A110E7-DD18-46CE-A6B9-94DAE3AB9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99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09EC53-39BD-46C3-8A6F-FA0549F8D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3BFE602-7926-4699-98A3-56A7E919AD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232343C-C708-418E-A918-05C9CD5DBC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E37F62A-FA65-4A1C-B8C6-945637BBC3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8E12BF9-5EAC-4199-96AF-B54CB0F180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81AD86E-BBBA-46FA-BB3F-305E5F2C3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D6E202-B606-4609-B914-27C9371A1F6D}" type="datetime1">
              <a:rPr lang="en-US" smtClean="0"/>
              <a:t>11/15/2019</a:t>
            </a:fld>
            <a:endParaRPr lang="en-U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B7DF70F-7B54-4308-937B-2E37A5DF9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D8C9C89-B19D-46C9-9BC5-00FA4273D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28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6AC82C-C409-4544-BB2A-0C637BC20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0E70C97-4CED-4001-9FDF-5A22251DA5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D6E202-B606-4609-B914-27C9371A1F6D}" type="datetime1">
              <a:rPr lang="en-US" smtClean="0"/>
              <a:t>11/15/2019</a:t>
            </a:fld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983A494-EF53-455B-9AAC-D4F81BAD4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59BF3F0-8DD7-4454-88F1-1AA52078D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22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EA7859B-2233-42FC-A12B-B338B57811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D6E202-B606-4609-B914-27C9371A1F6D}" type="datetime1">
              <a:rPr lang="en-US" smtClean="0"/>
              <a:t>11/15/2019</a:t>
            </a:fld>
            <a:endParaRPr lang="en-U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DDE5861-43E7-49E9-9F9C-6F77DC8CE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959A73-9B09-4E0B-ACE5-AD1174A44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25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F13640-E85A-4F26-89CA-D420AD458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441CD16-9FA4-4E08-AD1C-8F6822ECB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5A8E2D8-5D8B-404F-AAB6-0F3BAD5D07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3B2E69E-0B33-49D4-B56F-983B37F789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D6E202-B606-4609-B914-27C9371A1F6D}" type="datetime1">
              <a:rPr lang="en-US" smtClean="0"/>
              <a:t>11/15/2019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9F5FC8B-E673-4D9F-82F7-E0B85FE09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CD9979C-9003-4E2C-97A3-6093390B0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80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C20256-F0AE-49F4-BE90-57AFAD4FD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A5E6DCE-71A3-4572-B735-ED2C8CF7B7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4700077-593A-47C6-BACD-12F03ECAC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7B45B65-1EF4-40C9-B1EC-7C35E52C78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D6E202-B606-4609-B914-27C9371A1F6D}" type="datetime1">
              <a:rPr lang="en-US" smtClean="0"/>
              <a:t>11/15/2019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DE341AB-347E-415A-BC47-8A569C0B2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FB3B5DD-45BC-4B7A-820A-683548B62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92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7FE5EC-7587-43EB-B25A-28C5456F2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4F7CD3E-CAB1-4C2E-804E-FFB2A3422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29AC0E-6C50-4124-922F-FB97844F14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D6E202-B606-4609-B914-27C9371A1F6D}" type="datetime1">
              <a:rPr lang="en-US" smtClean="0"/>
              <a:t>11/15/2019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681EBE-C3F2-4917-B142-25454C007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08CBEA-43FF-4546-BDED-05F38D4E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3466051-2F20-4F41-9367-27AD12D3CC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EFA3B67-A3D9-4444-8E94-1D8F288146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D28115F-B3B9-4561-B469-0EF2C8806D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D6E202-B606-4609-B914-27C9371A1F6D}" type="datetime1">
              <a:rPr lang="en-US" smtClean="0"/>
              <a:t>11/15/2019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D02E6D-68B9-4225-9A62-DC29606A2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0718CA-5E67-4793-A867-D43F8BA4B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00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0BC012-3125-4892-A87A-D76D76B54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42576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E3F42B-A0CA-4B60-A769-C7117D8BD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58493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E342AE-9241-4D79-B655-17FCDF6D60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4246CB3-1812-4716-8FDD-843A29AB7D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8B33DC5-76DB-4BA4-A4EA-81E7561395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D6E202-B606-4609-B914-27C9371A1F6D}" type="datetime1">
              <a:rPr lang="en-US" smtClean="0"/>
              <a:t>11/15/2019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8513DC-ABF0-4B0A-874A-8FCB1B2B2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7112D4-8D43-425A-8162-B44D0040D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17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0F89D2-2342-4FDB-B64F-74D21B65A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3C55C1-C905-4429-A0E9-F89A75B56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64C4FDB-7758-4703-B460-CF8753B73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D6E202-B606-4609-B914-27C9371A1F6D}" type="datetime1">
              <a:rPr lang="en-US" smtClean="0"/>
              <a:t>11/15/2019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859E27-94C2-473A-A93D-0DDD6DCAD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EFC8231-0E78-4076-8652-779089339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04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1D6211-935B-432F-AD0F-4B7BBFE3F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BC0E33F-B318-4EA1-BE01-7E72AF89FD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40DA636-48BD-4E83-BCF1-6F1ADAF394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D6E202-B606-4609-B914-27C9371A1F6D}" type="datetime1">
              <a:rPr lang="en-US" smtClean="0"/>
              <a:t>11/15/2019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D33A1B-8DD4-4E4D-86B4-2385272A4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72898F-B174-4FD4-AF31-C1F15D3A8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30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8800C8-20D7-493B-A4A3-5F3D95E69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15D414-A19D-4905-9B65-1519297034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4AF156E-B542-4E42-8C55-2887DFBAC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79AE101-0309-4E07-A4C8-1672AC8C34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D6E202-B606-4609-B914-27C9371A1F6D}" type="datetime1">
              <a:rPr lang="en-US" smtClean="0"/>
              <a:t>11/15/2019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A267004-CD93-4A4A-874E-BFEC5EA69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7A110E7-DD18-46CE-A6B9-94DAE3AB9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1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09EC53-39BD-46C3-8A6F-FA0549F8D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3BFE602-7926-4699-98A3-56A7E919AD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232343C-C708-418E-A918-05C9CD5DBC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E37F62A-FA65-4A1C-B8C6-945637BBC3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8E12BF9-5EAC-4199-96AF-B54CB0F180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81AD86E-BBBA-46FA-BB3F-305E5F2C3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D6E202-B606-4609-B914-27C9371A1F6D}" type="datetime1">
              <a:rPr lang="en-US" smtClean="0"/>
              <a:t>11/15/2019</a:t>
            </a:fld>
            <a:endParaRPr lang="en-U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B7DF70F-7B54-4308-937B-2E37A5DF9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D8C9C89-B19D-46C9-9BC5-00FA4273D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11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344C22E-441F-4A38-BD66-8E7344766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5CB252C-B3E6-4D2D-B551-4421ED0369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1365B6C-988D-411F-B610-174915E28E54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522" y="0"/>
            <a:ext cx="3248478" cy="110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91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845" r:id="rId2"/>
    <p:sldLayoutId id="2147483832" r:id="rId3"/>
    <p:sldLayoutId id="2147483807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</p:sldLayoutIdLst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90BFF79-D8BA-4D49-8C97-832403AC5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B60A940-8244-4ACB-A48D-85B7CD9D3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900705C-77ED-4552-9CA5-3F6CD047AC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C1649-B233-4676-B8E6-ECF3E872F736}" type="datetimeFigureOut">
              <a:rPr lang="es-ES" smtClean="0"/>
              <a:t>15/11/2019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3921A0-7C2C-4476-AE6E-D605A428DC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E9E516F-DDF2-49D1-B8D4-589A8C901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93143-93FF-4334-91B1-149B6A7CA2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7020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344C22E-441F-4A38-BD66-8E7344766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5CB252C-B3E6-4D2D-B551-4421ED0369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1365B6C-988D-411F-B610-174915E28E5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522" y="0"/>
            <a:ext cx="3248478" cy="110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298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5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6.xml"/><Relationship Id="rId5" Type="http://schemas.openxmlformats.org/officeDocument/2006/relationships/image" Target="../media/image15.jp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0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5.xml"/><Relationship Id="rId4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G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8.xml"/><Relationship Id="rId6" Type="http://schemas.openxmlformats.org/officeDocument/2006/relationships/image" Target="../media/image29.jp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9.xm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6.jpg"/><Relationship Id="rId5" Type="http://schemas.openxmlformats.org/officeDocument/2006/relationships/image" Target="../media/image1.PNG"/><Relationship Id="rId4" Type="http://schemas.openxmlformats.org/officeDocument/2006/relationships/image" Target="../media/image5.jp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8FA0E89A-74FB-42C6-AD75-306BB8BBA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4443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>
                <a:solidFill>
                  <a:srgbClr val="FF0000"/>
                </a:solidFill>
              </a:rPr>
              <a:t>FORESTOMA-19</a:t>
            </a:r>
            <a:br>
              <a:rPr lang="es-ES" b="1" dirty="0">
                <a:solidFill>
                  <a:srgbClr val="FF0000"/>
                </a:solidFill>
              </a:rPr>
            </a:br>
            <a:br>
              <a:rPr lang="es-ES" dirty="0"/>
            </a:br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Vivencias y evidencias sobre cuidado ante ostomías y heridas crónicas</a:t>
            </a:r>
            <a:br>
              <a:rPr lang="es-ES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s-ES" b="1" dirty="0">
                <a:solidFill>
                  <a:schemeClr val="accent1">
                    <a:lumMod val="75000"/>
                  </a:schemeClr>
                </a:solidFill>
              </a:rPr>
            </a:br>
            <a:endParaRPr lang="es-E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44FE1CCB-7C32-4800-8151-6FE0D46E0D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20574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106FB01-FBB2-43F3-8681-8CD69CB013D8}"/>
              </a:ext>
            </a:extLst>
          </p:cNvPr>
          <p:cNvSpPr txBox="1"/>
          <p:nvPr/>
        </p:nvSpPr>
        <p:spPr>
          <a:xfrm>
            <a:off x="361122" y="5711687"/>
            <a:ext cx="7020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Claudia N. Pérez Jiménez</a:t>
            </a:r>
          </a:p>
          <a:p>
            <a:r>
              <a:rPr lang="es-ES" dirty="0"/>
              <a:t>Enfermera Práctica Avanzada en el cuidado a personas con ostomía</a:t>
            </a:r>
          </a:p>
          <a:p>
            <a:r>
              <a:rPr lang="es-ES" dirty="0"/>
              <a:t>Experta en Mindfulness e inteligencia emocional</a:t>
            </a:r>
          </a:p>
          <a:p>
            <a:r>
              <a:rPr lang="es-ES" dirty="0"/>
              <a:t>Hospital Costa del Sol, Marbella, Málaga</a:t>
            </a:r>
          </a:p>
        </p:txBody>
      </p:sp>
    </p:spTree>
    <p:extLst>
      <p:ext uri="{BB962C8B-B14F-4D97-AF65-F5344CB8AC3E}">
        <p14:creationId xmlns:p14="http://schemas.microsoft.com/office/powerpoint/2010/main" val="90911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938">
        <p:random/>
      </p:transition>
    </mc:Choice>
    <mc:Fallback>
      <p:transition spd="slow" advTm="2938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9F879CC-81E6-44A9-A5E6-9F4D23DC0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05" y="312944"/>
            <a:ext cx="1983318" cy="161432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BBE3B27-C49C-4849-A5D6-DCD4D3BAAEB1}"/>
              </a:ext>
            </a:extLst>
          </p:cNvPr>
          <p:cNvSpPr/>
          <p:nvPr/>
        </p:nvSpPr>
        <p:spPr>
          <a:xfrm>
            <a:off x="1557254" y="436755"/>
            <a:ext cx="72776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3"/>
            <a:r>
              <a:rPr lang="es-ES" sz="3200" b="1" dirty="0"/>
              <a:t>Estrategias de afrontamiento </a:t>
            </a:r>
            <a:r>
              <a:rPr lang="es-ES" sz="2400" dirty="0"/>
              <a:t>dirigidas a la 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solución de problemas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130E702-7E8F-40A7-B232-E3F4335C05F3}"/>
              </a:ext>
            </a:extLst>
          </p:cNvPr>
          <p:cNvSpPr/>
          <p:nvPr/>
        </p:nvSpPr>
        <p:spPr>
          <a:xfrm>
            <a:off x="1041009" y="2063355"/>
            <a:ext cx="1115099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/>
              <a:t>Cuando </a:t>
            </a:r>
            <a:r>
              <a:rPr lang="es-ES" sz="2400" b="1" dirty="0"/>
              <a:t>el paciente </a:t>
            </a:r>
            <a:r>
              <a:rPr lang="es-ES" sz="2400" dirty="0"/>
              <a:t>emplea este tipo de estrategias </a:t>
            </a:r>
            <a:r>
              <a:rPr lang="es-ES" sz="2400" b="1" dirty="0"/>
              <a:t>consigue</a:t>
            </a:r>
            <a:r>
              <a:rPr lang="es-ES" sz="2400" dirty="0"/>
              <a:t>:</a:t>
            </a:r>
          </a:p>
          <a:p>
            <a:endParaRPr lang="es-ES" sz="24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400" dirty="0"/>
              <a:t>ser </a:t>
            </a:r>
            <a:r>
              <a:rPr lang="es-ES" sz="3200" b="1" dirty="0">
                <a:solidFill>
                  <a:schemeClr val="accent2">
                    <a:lumMod val="75000"/>
                  </a:schemeClr>
                </a:solidFill>
              </a:rPr>
              <a:t>autónomo</a:t>
            </a:r>
            <a:r>
              <a:rPr lang="es-ES" sz="2400" dirty="0"/>
              <a:t>.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400" dirty="0"/>
              <a:t>percibir el </a:t>
            </a:r>
            <a:r>
              <a:rPr lang="es-ES" sz="2400" b="1" dirty="0"/>
              <a:t>estoma</a:t>
            </a:r>
            <a:r>
              <a:rPr lang="es-ES" sz="2400" dirty="0"/>
              <a:t> como </a:t>
            </a:r>
            <a:r>
              <a:rPr lang="es-ES" sz="2400" b="1" dirty="0">
                <a:solidFill>
                  <a:schemeClr val="accent2">
                    <a:lumMod val="75000"/>
                  </a:schemeClr>
                </a:solidFill>
              </a:rPr>
              <a:t>menos amenazante </a:t>
            </a:r>
            <a:r>
              <a:rPr lang="es-ES" sz="2400" dirty="0"/>
              <a:t>al tener el </a:t>
            </a:r>
            <a:r>
              <a:rPr lang="es-ES" sz="3200" b="1" dirty="0">
                <a:solidFill>
                  <a:schemeClr val="accent2">
                    <a:lumMod val="75000"/>
                  </a:schemeClr>
                </a:solidFill>
              </a:rPr>
              <a:t>control</a:t>
            </a:r>
            <a:r>
              <a:rPr lang="es-ES" sz="2400" dirty="0"/>
              <a:t> de la situación.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400" dirty="0"/>
              <a:t>Se </a:t>
            </a:r>
            <a:r>
              <a:rPr lang="es-ES" sz="2400" b="1" dirty="0"/>
              <a:t>anticipa a los problemas </a:t>
            </a:r>
            <a:r>
              <a:rPr lang="es-ES" sz="2400" dirty="0"/>
              <a:t>que generará y </a:t>
            </a:r>
            <a:r>
              <a:rPr lang="es-ES" sz="2400" dirty="0">
                <a:solidFill>
                  <a:schemeClr val="accent2">
                    <a:lumMod val="75000"/>
                  </a:schemeClr>
                </a:solidFill>
              </a:rPr>
              <a:t>elabora </a:t>
            </a:r>
            <a:r>
              <a:rPr lang="es-ES" sz="3200" b="1" dirty="0">
                <a:solidFill>
                  <a:schemeClr val="accent2">
                    <a:lumMod val="75000"/>
                  </a:schemeClr>
                </a:solidFill>
              </a:rPr>
              <a:t>soluciones prácticas </a:t>
            </a:r>
            <a:endParaRPr lang="es-ES" sz="24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3200" b="1" dirty="0">
                <a:solidFill>
                  <a:schemeClr val="accent2">
                    <a:lumMod val="75000"/>
                  </a:schemeClr>
                </a:solidFill>
              </a:rPr>
              <a:t>Se atenúa </a:t>
            </a:r>
            <a:r>
              <a:rPr lang="es-ES" sz="3200" dirty="0"/>
              <a:t>la </a:t>
            </a:r>
            <a:r>
              <a:rPr lang="es-ES" sz="3200" b="1" dirty="0">
                <a:solidFill>
                  <a:schemeClr val="accent2">
                    <a:lumMod val="75000"/>
                  </a:schemeClr>
                </a:solidFill>
              </a:rPr>
              <a:t>visión</a:t>
            </a:r>
            <a:r>
              <a:rPr lang="es-ES" sz="3200" dirty="0"/>
              <a:t> </a:t>
            </a:r>
            <a:r>
              <a:rPr lang="es-ES" sz="2400" dirty="0"/>
              <a:t>del</a:t>
            </a:r>
            <a:r>
              <a:rPr lang="es-ES" sz="2400" b="1" dirty="0"/>
              <a:t> </a:t>
            </a:r>
            <a:r>
              <a:rPr lang="es-ES" sz="2400" b="1" dirty="0">
                <a:solidFill>
                  <a:schemeClr val="accent2">
                    <a:lumMod val="75000"/>
                  </a:schemeClr>
                </a:solidFill>
              </a:rPr>
              <a:t>estoma</a:t>
            </a:r>
            <a:r>
              <a:rPr lang="es-ES" sz="2400" b="1" dirty="0"/>
              <a:t> </a:t>
            </a:r>
            <a:r>
              <a:rPr lang="es-ES" sz="2400" dirty="0"/>
              <a:t>como un elemento</a:t>
            </a:r>
            <a:r>
              <a:rPr lang="es-ES" sz="2400" b="1" dirty="0"/>
              <a:t> </a:t>
            </a:r>
            <a:r>
              <a:rPr lang="es-ES" sz="3200" b="1" dirty="0">
                <a:solidFill>
                  <a:schemeClr val="accent2">
                    <a:lumMod val="75000"/>
                  </a:schemeClr>
                </a:solidFill>
              </a:rPr>
              <a:t>limitante</a:t>
            </a:r>
            <a:r>
              <a:rPr lang="es-ES" sz="2400" b="1" dirty="0">
                <a:solidFill>
                  <a:schemeClr val="accent2">
                    <a:lumMod val="75000"/>
                  </a:schemeClr>
                </a:solidFill>
              </a:rPr>
              <a:t> en sus vidas</a:t>
            </a:r>
            <a:r>
              <a:rPr lang="es-ES" sz="2400" dirty="0"/>
              <a:t>. </a:t>
            </a:r>
            <a:endParaRPr lang="es-ES" sz="2400" b="1" dirty="0"/>
          </a:p>
          <a:p>
            <a:endParaRPr lang="es-ES" sz="12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86DDDE3-5BC5-4AB5-A949-DCEC64CB8B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601" y="2597364"/>
            <a:ext cx="5203781" cy="3902836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AB8A6F1A-AF66-4BD5-A326-AD0F744DA244}"/>
              </a:ext>
            </a:extLst>
          </p:cNvPr>
          <p:cNvSpPr/>
          <p:nvPr/>
        </p:nvSpPr>
        <p:spPr>
          <a:xfrm rot="20703288">
            <a:off x="279919" y="3006796"/>
            <a:ext cx="11632163" cy="169277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endParaRPr lang="es-ES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400" dirty="0"/>
              <a:t>Los modos de </a:t>
            </a:r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afrontamiento</a:t>
            </a:r>
            <a:r>
              <a:rPr lang="es-ES" sz="2400" dirty="0"/>
              <a:t> que </a:t>
            </a:r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favorecen la autonomía </a:t>
            </a:r>
          </a:p>
          <a:p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							</a:t>
            </a:r>
            <a:r>
              <a:rPr lang="es-ES" sz="2400" dirty="0"/>
              <a:t>son </a:t>
            </a:r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los más adaptativos</a:t>
            </a:r>
            <a:r>
              <a:rPr lang="es-ES" sz="2400" dirty="0"/>
              <a:t>.</a:t>
            </a:r>
            <a:r>
              <a:rPr lang="es-ES" sz="2400" baseline="30000" dirty="0"/>
              <a:t>1, 6, 7</a:t>
            </a:r>
          </a:p>
          <a:p>
            <a:endParaRPr lang="es-ES" sz="2400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2A05A4E-3DA2-42C0-ABF7-E4759614FA7E}"/>
              </a:ext>
            </a:extLst>
          </p:cNvPr>
          <p:cNvSpPr/>
          <p:nvPr/>
        </p:nvSpPr>
        <p:spPr>
          <a:xfrm>
            <a:off x="91872" y="6113751"/>
            <a:ext cx="12008256" cy="715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s-ES" sz="1200" dirty="0">
                <a:solidFill>
                  <a:srgbClr val="000000"/>
                </a:solidFill>
                <a:ea typeface="Times New Roman" panose="02020603050405020304" pitchFamily="18" charset="0"/>
              </a:rPr>
              <a:t>1.</a:t>
            </a:r>
            <a:r>
              <a:rPr lang="es-ES" sz="1200" dirty="0"/>
              <a:t> .Piwonka MA1, Merino JM. </a:t>
            </a:r>
            <a:r>
              <a:rPr lang="es-ES" sz="1200" dirty="0" err="1"/>
              <a:t>Factors</a:t>
            </a:r>
            <a:r>
              <a:rPr lang="es-ES" sz="1200" dirty="0"/>
              <a:t> </a:t>
            </a:r>
            <a:r>
              <a:rPr lang="es-ES" sz="1200" dirty="0" err="1"/>
              <a:t>which</a:t>
            </a:r>
            <a:r>
              <a:rPr lang="es-ES" sz="1200" dirty="0"/>
              <a:t> determine </a:t>
            </a:r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s-ES" sz="1200" dirty="0" err="1"/>
              <a:t>psychological</a:t>
            </a:r>
            <a:r>
              <a:rPr lang="es-ES" sz="1200" dirty="0"/>
              <a:t> </a:t>
            </a:r>
            <a:r>
              <a:rPr lang="es-ES" sz="1200" dirty="0" err="1"/>
              <a:t>adjustment</a:t>
            </a:r>
            <a:r>
              <a:rPr lang="es-ES" sz="1200" dirty="0"/>
              <a:t> </a:t>
            </a:r>
            <a:r>
              <a:rPr lang="es-ES" sz="1200" dirty="0" err="1"/>
              <a:t>to</a:t>
            </a:r>
            <a:r>
              <a:rPr lang="es-ES" sz="1200" dirty="0"/>
              <a:t> </a:t>
            </a:r>
            <a:r>
              <a:rPr lang="es-ES" sz="1200" dirty="0" err="1"/>
              <a:t>permanent</a:t>
            </a:r>
            <a:r>
              <a:rPr lang="es-ES" sz="1200" dirty="0"/>
              <a:t> </a:t>
            </a:r>
            <a:r>
              <a:rPr lang="es-ES" sz="1200" dirty="0" err="1"/>
              <a:t>colostomies</a:t>
            </a:r>
            <a:r>
              <a:rPr lang="es-ES" sz="1200" dirty="0"/>
              <a:t>. </a:t>
            </a:r>
            <a:r>
              <a:rPr lang="es-ES" sz="1200" dirty="0" err="1"/>
              <a:t>An</a:t>
            </a:r>
            <a:r>
              <a:rPr lang="es-ES" sz="1200" dirty="0"/>
              <a:t> </a:t>
            </a:r>
            <a:r>
              <a:rPr lang="es-ES" sz="1200" dirty="0" err="1"/>
              <a:t>empirical</a:t>
            </a:r>
            <a:r>
              <a:rPr lang="es-ES" sz="1200" dirty="0"/>
              <a:t> </a:t>
            </a:r>
            <a:r>
              <a:rPr lang="es-ES" sz="1200" dirty="0" err="1"/>
              <a:t>study</a:t>
            </a:r>
            <a:r>
              <a:rPr lang="es-ES" sz="1200" dirty="0"/>
              <a:t> in Santiago, Chile. </a:t>
            </a:r>
            <a:r>
              <a:rPr lang="es-ES" sz="1200" dirty="0" err="1"/>
              <a:t>Rev</a:t>
            </a:r>
            <a:r>
              <a:rPr lang="es-ES" sz="1200" dirty="0"/>
              <a:t> </a:t>
            </a:r>
            <a:r>
              <a:rPr lang="es-ES" sz="1200" dirty="0" err="1"/>
              <a:t>Med</a:t>
            </a:r>
            <a:r>
              <a:rPr lang="es-ES" sz="1200" dirty="0"/>
              <a:t> </a:t>
            </a:r>
            <a:r>
              <a:rPr lang="es-ES" sz="1200" dirty="0" err="1"/>
              <a:t>Chil</a:t>
            </a:r>
            <a:r>
              <a:rPr lang="es-ES" sz="1200" dirty="0"/>
              <a:t>. 1999; 127 (6): 675-83.</a:t>
            </a:r>
            <a:endParaRPr lang="es-ES" sz="12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</a:pPr>
            <a:r>
              <a:rPr lang="es-ES" sz="1200" dirty="0">
                <a:solidFill>
                  <a:srgbClr val="000000"/>
                </a:solidFill>
                <a:ea typeface="Times New Roman" panose="02020603050405020304" pitchFamily="18" charset="0"/>
              </a:rPr>
              <a:t>6. Reynaud SN, </a:t>
            </a:r>
            <a:r>
              <a:rPr lang="es-ES" sz="1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Meeker</a:t>
            </a:r>
            <a:r>
              <a:rPr lang="es-ES" sz="1200" dirty="0">
                <a:solidFill>
                  <a:srgbClr val="000000"/>
                </a:solidFill>
                <a:ea typeface="Times New Roman" panose="02020603050405020304" pitchFamily="18" charset="0"/>
              </a:rPr>
              <a:t> BJ. </a:t>
            </a:r>
            <a:r>
              <a:rPr lang="es-ES" sz="1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Coping</a:t>
            </a:r>
            <a:r>
              <a:rPr lang="es-ES" sz="1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styles</a:t>
            </a:r>
            <a:r>
              <a:rPr lang="es-ES" sz="1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of</a:t>
            </a:r>
            <a:r>
              <a:rPr lang="es-ES" sz="1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older</a:t>
            </a:r>
            <a:r>
              <a:rPr lang="es-ES" sz="1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adults</a:t>
            </a:r>
            <a:r>
              <a:rPr lang="es-ES" sz="1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with</a:t>
            </a:r>
            <a:r>
              <a:rPr lang="es-ES" sz="1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ostomies</a:t>
            </a:r>
            <a:r>
              <a:rPr lang="es-ES" sz="1200" dirty="0">
                <a:solidFill>
                  <a:srgbClr val="000000"/>
                </a:solidFill>
                <a:ea typeface="Times New Roman" panose="02020603050405020304" pitchFamily="18" charset="0"/>
              </a:rPr>
              <a:t>. J </a:t>
            </a:r>
            <a:r>
              <a:rPr lang="es-ES" sz="1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Gerontol</a:t>
            </a:r>
            <a:r>
              <a:rPr lang="es-ES" sz="1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Nurs</a:t>
            </a:r>
            <a:r>
              <a:rPr lang="es-ES" sz="1200" dirty="0">
                <a:solidFill>
                  <a:srgbClr val="000000"/>
                </a:solidFill>
                <a:ea typeface="Times New Roman" panose="02020603050405020304" pitchFamily="18" charset="0"/>
              </a:rPr>
              <a:t>. 2002; 28(5): 30-6.        </a:t>
            </a:r>
            <a:endParaRPr lang="es-ES" sz="1200" dirty="0"/>
          </a:p>
          <a:p>
            <a:pPr lvl="0" algn="just">
              <a:lnSpc>
                <a:spcPct val="115000"/>
              </a:lnSpc>
            </a:pPr>
            <a:r>
              <a:rPr lang="es-ES" sz="1200" dirty="0">
                <a:solidFill>
                  <a:srgbClr val="000000"/>
                </a:solidFill>
                <a:ea typeface="Times New Roman" panose="02020603050405020304" pitchFamily="18" charset="0"/>
              </a:rPr>
              <a:t>7. Simmons KL, Smith JA, </a:t>
            </a:r>
            <a:r>
              <a:rPr lang="es-ES" sz="1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Bobb</a:t>
            </a:r>
            <a:r>
              <a:rPr lang="es-ES" sz="1200" dirty="0">
                <a:solidFill>
                  <a:srgbClr val="000000"/>
                </a:solidFill>
                <a:ea typeface="Times New Roman" panose="02020603050405020304" pitchFamily="18" charset="0"/>
              </a:rPr>
              <a:t> KA, Liles LL. </a:t>
            </a:r>
            <a:r>
              <a:rPr lang="es-ES" sz="1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Adjustement</a:t>
            </a:r>
            <a:r>
              <a:rPr lang="es-ES" sz="1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to</a:t>
            </a:r>
            <a:r>
              <a:rPr lang="es-ES" sz="1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colostomy</a:t>
            </a:r>
            <a:r>
              <a:rPr lang="es-ES" sz="1200" dirty="0">
                <a:solidFill>
                  <a:srgbClr val="000000"/>
                </a:solidFill>
                <a:ea typeface="Times New Roman" panose="02020603050405020304" pitchFamily="18" charset="0"/>
              </a:rPr>
              <a:t>: </a:t>
            </a:r>
            <a:r>
              <a:rPr lang="es-ES" sz="1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stoma</a:t>
            </a:r>
            <a:r>
              <a:rPr lang="es-ES" sz="1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acceptance</a:t>
            </a:r>
            <a:r>
              <a:rPr lang="es-ES" sz="1200" dirty="0">
                <a:solidFill>
                  <a:srgbClr val="000000"/>
                </a:solidFill>
                <a:ea typeface="Times New Roman" panose="02020603050405020304" pitchFamily="18" charset="0"/>
              </a:rPr>
              <a:t>, </a:t>
            </a:r>
            <a:r>
              <a:rPr lang="es-ES" sz="1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stoma</a:t>
            </a:r>
            <a:r>
              <a:rPr lang="es-ES" sz="1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care</a:t>
            </a:r>
            <a:r>
              <a:rPr lang="es-ES" sz="1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self-efficacy</a:t>
            </a:r>
            <a:r>
              <a:rPr lang="es-ES" sz="1200" dirty="0">
                <a:solidFill>
                  <a:srgbClr val="000000"/>
                </a:solidFill>
                <a:ea typeface="Times New Roman" panose="02020603050405020304" pitchFamily="18" charset="0"/>
              </a:rPr>
              <a:t> and interpersonal </a:t>
            </a:r>
            <a:r>
              <a:rPr lang="es-ES" sz="1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relationships</a:t>
            </a:r>
            <a:r>
              <a:rPr lang="es-ES" sz="1200" dirty="0">
                <a:solidFill>
                  <a:srgbClr val="000000"/>
                </a:solidFill>
                <a:ea typeface="Times New Roman" panose="02020603050405020304" pitchFamily="18" charset="0"/>
              </a:rPr>
              <a:t>. J </a:t>
            </a:r>
            <a:r>
              <a:rPr lang="es-ES" sz="1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Adv</a:t>
            </a:r>
            <a:r>
              <a:rPr lang="es-ES" sz="1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Nurs</a:t>
            </a:r>
            <a:r>
              <a:rPr lang="es-ES" sz="1200" dirty="0">
                <a:solidFill>
                  <a:srgbClr val="000000"/>
                </a:solidFill>
                <a:ea typeface="Times New Roman" panose="02020603050405020304" pitchFamily="18" charset="0"/>
              </a:rPr>
              <a:t>. 2007; 60(6): 627-35.  </a:t>
            </a:r>
            <a:endParaRPr lang="es-ES" sz="1200" dirty="0"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696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F111559-C698-4B8F-93BF-975000F2164B}"/>
              </a:ext>
            </a:extLst>
          </p:cNvPr>
          <p:cNvSpPr/>
          <p:nvPr/>
        </p:nvSpPr>
        <p:spPr>
          <a:xfrm>
            <a:off x="614288" y="2636245"/>
            <a:ext cx="10738339" cy="2601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400" dirty="0"/>
              <a:t>En el </a:t>
            </a:r>
            <a:r>
              <a:rPr lang="es-ES" sz="2400" b="1" dirty="0"/>
              <a:t>estudio multicéntrico </a:t>
            </a:r>
            <a:r>
              <a:rPr lang="es-ES" sz="2400" dirty="0"/>
              <a:t>realizado por Piwonka</a:t>
            </a:r>
            <a:r>
              <a:rPr lang="es-ES" sz="2400" baseline="30000" dirty="0"/>
              <a:t>1</a:t>
            </a:r>
          </a:p>
          <a:p>
            <a:pPr algn="ctr">
              <a:lnSpc>
                <a:spcPct val="150000"/>
              </a:lnSpc>
            </a:pPr>
            <a:r>
              <a:rPr lang="es-ES" sz="2400" dirty="0"/>
              <a:t>mediante </a:t>
            </a:r>
            <a:r>
              <a:rPr lang="es-ES" sz="2400" b="1" dirty="0"/>
              <a:t>cuestionarios y entrevistas semiestructuradas </a:t>
            </a:r>
          </a:p>
          <a:p>
            <a:pPr algn="ctr">
              <a:lnSpc>
                <a:spcPct val="150000"/>
              </a:lnSpc>
            </a:pPr>
            <a:r>
              <a:rPr lang="es-ES" sz="2400" dirty="0"/>
              <a:t>se identifican una serie de </a:t>
            </a: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</a:rPr>
              <a:t>factores predictores de la </a:t>
            </a:r>
            <a:r>
              <a:rPr lang="es-ES" sz="3200" b="1" dirty="0">
                <a:solidFill>
                  <a:schemeClr val="accent1">
                    <a:lumMod val="75000"/>
                  </a:schemeClr>
                </a:solidFill>
              </a:rPr>
              <a:t>adaptación</a:t>
            </a:r>
            <a:r>
              <a:rPr lang="es-ES" sz="2400" dirty="0"/>
              <a:t>,</a:t>
            </a:r>
          </a:p>
          <a:p>
            <a:pPr algn="ctr">
              <a:lnSpc>
                <a:spcPct val="150000"/>
              </a:lnSpc>
            </a:pPr>
            <a:r>
              <a:rPr lang="es-ES" sz="2400" dirty="0"/>
              <a:t>siendo la </a:t>
            </a:r>
            <a:r>
              <a:rPr lang="es-ES" sz="3200" b="1" dirty="0">
                <a:solidFill>
                  <a:schemeClr val="accent2">
                    <a:lumMod val="75000"/>
                  </a:schemeClr>
                </a:solidFill>
              </a:rPr>
              <a:t>realización de los autocuidados </a:t>
            </a:r>
            <a:r>
              <a:rPr lang="es-ES" sz="2400" dirty="0"/>
              <a:t>la variable más determinante.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C36B5D5-628C-4424-9532-283E6E244CDE}"/>
              </a:ext>
            </a:extLst>
          </p:cNvPr>
          <p:cNvSpPr/>
          <p:nvPr/>
        </p:nvSpPr>
        <p:spPr>
          <a:xfrm>
            <a:off x="1528689" y="529548"/>
            <a:ext cx="72776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3"/>
            <a:r>
              <a:rPr lang="es-ES" sz="3200" b="1" dirty="0"/>
              <a:t>Estrategias de afrontamiento </a:t>
            </a:r>
            <a:r>
              <a:rPr lang="es-ES" sz="2400" dirty="0"/>
              <a:t>dirigidas a la 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solución de problemas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B81E240-689B-4160-BD7D-2DEB5C9135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09" y="330965"/>
            <a:ext cx="2028559" cy="165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06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15898FFA-DE87-4DDC-A200-317302222DFF}"/>
              </a:ext>
            </a:extLst>
          </p:cNvPr>
          <p:cNvSpPr/>
          <p:nvPr/>
        </p:nvSpPr>
        <p:spPr>
          <a:xfrm>
            <a:off x="1500553" y="463457"/>
            <a:ext cx="91908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3"/>
            <a:r>
              <a:rPr lang="es-ES" sz="3200" b="1" dirty="0"/>
              <a:t>Estrategias de afrontamiento </a:t>
            </a:r>
          </a:p>
          <a:p>
            <a:pPr lvl="3"/>
            <a:r>
              <a:rPr lang="es-ES" sz="2400" dirty="0"/>
              <a:t>dirigidas a las</a:t>
            </a:r>
            <a:r>
              <a:rPr lang="es-ES" sz="2400" b="1" dirty="0"/>
              <a:t> </a:t>
            </a:r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emociones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9D100CB-C260-4903-B180-11F5469BEC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26" y="336848"/>
            <a:ext cx="2025749" cy="1688124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9B26E1DC-5789-40C2-BBD8-E553C8EDA244}"/>
              </a:ext>
            </a:extLst>
          </p:cNvPr>
          <p:cNvSpPr/>
          <p:nvPr/>
        </p:nvSpPr>
        <p:spPr>
          <a:xfrm>
            <a:off x="872196" y="2024972"/>
            <a:ext cx="10073586" cy="4362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objetivo</a:t>
            </a:r>
            <a:r>
              <a:rPr lang="es-ES" sz="24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es-E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aliviar la angustia </a:t>
            </a:r>
            <a:r>
              <a:rPr lang="es-ES" sz="24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 la situación ha provocado.</a:t>
            </a:r>
          </a:p>
          <a:p>
            <a:endParaRPr lang="es-ES" sz="2400" dirty="0">
              <a:solidFill>
                <a:srgbClr val="000000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s-ES" sz="20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 destacan las siguientes: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sz="20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0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Aceptar la situación </a:t>
            </a:r>
            <a:r>
              <a:rPr lang="es-ES" sz="20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como algo </a:t>
            </a:r>
            <a:r>
              <a:rPr lang="es-ES" sz="20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inmodificable</a:t>
            </a:r>
            <a:r>
              <a:rPr lang="es-ES" sz="20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lo que se tiene que convivir.</a:t>
            </a:r>
            <a:endParaRPr lang="es-E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sz="20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Fomentar la </a:t>
            </a:r>
            <a:r>
              <a:rPr lang="es-E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expresión de emociones</a:t>
            </a:r>
            <a:r>
              <a:rPr lang="es-ES" sz="20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1" algn="just">
              <a:lnSpc>
                <a:spcPct val="150000"/>
              </a:lnSpc>
            </a:pPr>
            <a:r>
              <a:rPr lang="es-ES" sz="20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dar al paciente la posibilidad de narrar su visión del problema, </a:t>
            </a:r>
          </a:p>
          <a:p>
            <a:pPr lvl="1" algn="just">
              <a:lnSpc>
                <a:spcPct val="150000"/>
              </a:lnSpc>
            </a:pPr>
            <a:r>
              <a:rPr lang="es-ES" sz="20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sus </a:t>
            </a:r>
            <a:r>
              <a:rPr lang="es-ES" sz="20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experiencias</a:t>
            </a:r>
            <a:r>
              <a:rPr lang="es-ES" sz="20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sus </a:t>
            </a:r>
            <a:r>
              <a:rPr lang="es-ES" sz="2000" b="1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sentimientos</a:t>
            </a:r>
            <a:r>
              <a:rPr lang="es-ES" sz="20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sus </a:t>
            </a:r>
            <a:r>
              <a:rPr lang="es-ES" sz="2000" b="1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temores</a:t>
            </a:r>
            <a:r>
              <a:rPr lang="es-ES" sz="20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sus </a:t>
            </a:r>
            <a:r>
              <a:rPr lang="es-ES" sz="2000" b="1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expectativas</a:t>
            </a:r>
          </a:p>
          <a:p>
            <a:pPr lvl="1" algn="just">
              <a:lnSpc>
                <a:spcPct val="150000"/>
              </a:lnSpc>
            </a:pPr>
            <a:r>
              <a:rPr lang="es-ES" sz="20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s-ES" sz="20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confiere al discurso un valor que va más allá de la finalidad de la entrevista </a:t>
            </a:r>
          </a:p>
          <a:p>
            <a:pPr lvl="1" algn="just">
              <a:lnSpc>
                <a:spcPct val="150000"/>
              </a:lnSpc>
            </a:pPr>
            <a:r>
              <a:rPr lang="es-ES" sz="20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para convertirse en una </a:t>
            </a:r>
            <a:r>
              <a:rPr lang="es-E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potente herramienta terapéutica</a:t>
            </a:r>
            <a:r>
              <a:rPr lang="es-ES" sz="20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" sz="2000" baseline="300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s-ES" sz="2000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7A1498C-86E8-4FF9-89ED-3E56B7E7AD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538" y="2437179"/>
            <a:ext cx="4641587" cy="348012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D26702F-3F8E-422A-BB60-9B6E79A7EB2A}"/>
              </a:ext>
            </a:extLst>
          </p:cNvPr>
          <p:cNvSpPr/>
          <p:nvPr/>
        </p:nvSpPr>
        <p:spPr>
          <a:xfrm>
            <a:off x="379826" y="6387256"/>
            <a:ext cx="11647299" cy="503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es-E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 Martín Muñoz, B., Panduro Jiménez, R. M., Crespillo Díaz, Y., Rojas Suárez, L., &amp; González Navarro, S. (2010). El proceso de afrontamiento en personas recientemente ostomizadas. </a:t>
            </a:r>
            <a:r>
              <a:rPr lang="es-ES" sz="1200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Index de Enfermería</a:t>
            </a:r>
            <a:r>
              <a:rPr lang="es-E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s-ES" sz="1200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</a:t>
            </a:r>
            <a:r>
              <a:rPr lang="es-E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(2-3), 115-119.</a:t>
            </a:r>
            <a:endParaRPr lang="es-ES" sz="12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670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15898FFA-DE87-4DDC-A200-317302222DFF}"/>
              </a:ext>
            </a:extLst>
          </p:cNvPr>
          <p:cNvSpPr/>
          <p:nvPr/>
        </p:nvSpPr>
        <p:spPr>
          <a:xfrm>
            <a:off x="1500553" y="463457"/>
            <a:ext cx="91908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3"/>
            <a:r>
              <a:rPr lang="es-ES" sz="3200" b="1" dirty="0"/>
              <a:t>Estrategias de afrontamiento </a:t>
            </a:r>
          </a:p>
          <a:p>
            <a:pPr lvl="3"/>
            <a:r>
              <a:rPr lang="es-ES" sz="2400" dirty="0"/>
              <a:t>dirigidas a las</a:t>
            </a:r>
            <a:r>
              <a:rPr lang="es-ES" sz="2400" b="1" dirty="0"/>
              <a:t> </a:t>
            </a:r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emociones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9D100CB-C260-4903-B180-11F5469BE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26" y="336848"/>
            <a:ext cx="2025749" cy="1688124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9B26E1DC-5789-40C2-BBD8-E553C8EDA244}"/>
              </a:ext>
            </a:extLst>
          </p:cNvPr>
          <p:cNvSpPr/>
          <p:nvPr/>
        </p:nvSpPr>
        <p:spPr>
          <a:xfrm>
            <a:off x="872196" y="2101144"/>
            <a:ext cx="10297552" cy="3538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objetivo</a:t>
            </a:r>
            <a:r>
              <a:rPr lang="es-ES" sz="24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es-E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aliviar la angustia </a:t>
            </a:r>
            <a:r>
              <a:rPr lang="es-ES" sz="24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 la situación ha provocado.</a:t>
            </a:r>
          </a:p>
          <a:p>
            <a:endParaRPr lang="es-ES" sz="2400" dirty="0">
              <a:solidFill>
                <a:srgbClr val="000000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ES" sz="20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 destacan las siguientes:</a:t>
            </a:r>
          </a:p>
          <a:p>
            <a:pPr lvl="1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sz="20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Ayudar a </a:t>
            </a:r>
            <a:r>
              <a:rPr lang="es-ES" sz="2000" b="1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pacientes y familias </a:t>
            </a:r>
            <a:r>
              <a:rPr lang="es-ES" sz="20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a mantener una </a:t>
            </a:r>
            <a:r>
              <a:rPr lang="es-ES" sz="20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comunicación clara y abierta</a:t>
            </a:r>
            <a:r>
              <a:rPr lang="es-ES" sz="20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lvl="1" algn="just">
              <a:lnSpc>
                <a:spcPct val="150000"/>
              </a:lnSpc>
            </a:pPr>
            <a:r>
              <a:rPr lang="es-ES" sz="20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s-ES" sz="2000" b="1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percibir el apoyo de familiares y amigos </a:t>
            </a:r>
            <a:r>
              <a:rPr lang="es-ES" sz="20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es un soporte emocional esencial en el 	afrontamiento.1,7,9</a:t>
            </a:r>
          </a:p>
          <a:p>
            <a:pPr lvl="1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sz="2000" b="1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Proporcionar </a:t>
            </a:r>
            <a:r>
              <a:rPr lang="es-ES" sz="2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instrumentos</a:t>
            </a:r>
            <a:r>
              <a:rPr lang="es-ES" sz="2000" b="1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que puedan ayudarles a </a:t>
            </a:r>
            <a:r>
              <a:rPr lang="es-ES" sz="2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entender y manejar </a:t>
            </a:r>
            <a:r>
              <a:rPr lang="es-ES" sz="20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las distintas</a:t>
            </a:r>
            <a:r>
              <a:rPr lang="es-ES" sz="2000" b="1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s-ES" sz="2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reacciones emocionales </a:t>
            </a:r>
            <a:r>
              <a:rPr lang="es-ES" sz="20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posibles.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EBF54A1-8FB9-4A61-A8E3-7AD58A90E750}"/>
              </a:ext>
            </a:extLst>
          </p:cNvPr>
          <p:cNvSpPr/>
          <p:nvPr/>
        </p:nvSpPr>
        <p:spPr>
          <a:xfrm>
            <a:off x="270293" y="6071377"/>
            <a:ext cx="116514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/>
              <a:t>1.Piwonka MA1, Merino JM. </a:t>
            </a:r>
            <a:r>
              <a:rPr lang="es-ES" sz="1200" dirty="0" err="1"/>
              <a:t>Factors</a:t>
            </a:r>
            <a:r>
              <a:rPr lang="es-ES" sz="1200" dirty="0"/>
              <a:t> </a:t>
            </a:r>
            <a:r>
              <a:rPr lang="es-ES" sz="1200" dirty="0" err="1"/>
              <a:t>which</a:t>
            </a:r>
            <a:r>
              <a:rPr lang="es-ES" sz="1200" dirty="0"/>
              <a:t> determine </a:t>
            </a:r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s-ES" sz="1200" dirty="0" err="1"/>
              <a:t>psychological</a:t>
            </a:r>
            <a:r>
              <a:rPr lang="es-ES" sz="1200" dirty="0"/>
              <a:t> </a:t>
            </a:r>
            <a:r>
              <a:rPr lang="es-ES" sz="1200" dirty="0" err="1"/>
              <a:t>adjustment</a:t>
            </a:r>
            <a:r>
              <a:rPr lang="es-ES" sz="1200" dirty="0"/>
              <a:t> </a:t>
            </a:r>
            <a:r>
              <a:rPr lang="es-ES" sz="1200" dirty="0" err="1"/>
              <a:t>to</a:t>
            </a:r>
            <a:r>
              <a:rPr lang="es-ES" sz="1200" dirty="0"/>
              <a:t> </a:t>
            </a:r>
            <a:r>
              <a:rPr lang="es-ES" sz="1200" dirty="0" err="1"/>
              <a:t>permanent</a:t>
            </a:r>
            <a:r>
              <a:rPr lang="es-ES" sz="1200" dirty="0"/>
              <a:t> </a:t>
            </a:r>
            <a:r>
              <a:rPr lang="es-ES" sz="1200" dirty="0" err="1"/>
              <a:t>colostomies</a:t>
            </a:r>
            <a:r>
              <a:rPr lang="es-ES" sz="1200" dirty="0"/>
              <a:t>. </a:t>
            </a:r>
            <a:r>
              <a:rPr lang="es-ES" sz="1200" dirty="0" err="1"/>
              <a:t>An</a:t>
            </a:r>
            <a:r>
              <a:rPr lang="es-ES" sz="1200" dirty="0"/>
              <a:t> </a:t>
            </a:r>
            <a:r>
              <a:rPr lang="es-ES" sz="1200" dirty="0" err="1"/>
              <a:t>empirical</a:t>
            </a:r>
            <a:r>
              <a:rPr lang="es-ES" sz="1200" dirty="0"/>
              <a:t> </a:t>
            </a:r>
            <a:r>
              <a:rPr lang="es-ES" sz="1200" dirty="0" err="1"/>
              <a:t>study</a:t>
            </a:r>
            <a:r>
              <a:rPr lang="es-ES" sz="1200" dirty="0"/>
              <a:t> in Santiago, Chile. </a:t>
            </a:r>
            <a:r>
              <a:rPr lang="es-ES" sz="1200" dirty="0" err="1"/>
              <a:t>Rev</a:t>
            </a:r>
            <a:r>
              <a:rPr lang="es-ES" sz="1200" dirty="0"/>
              <a:t> </a:t>
            </a:r>
            <a:r>
              <a:rPr lang="es-ES" sz="1200" dirty="0" err="1"/>
              <a:t>Med</a:t>
            </a:r>
            <a:r>
              <a:rPr lang="es-ES" sz="1200" dirty="0"/>
              <a:t> </a:t>
            </a:r>
            <a:r>
              <a:rPr lang="es-ES" sz="1200" dirty="0" err="1"/>
              <a:t>Chil</a:t>
            </a:r>
            <a:r>
              <a:rPr lang="es-ES" sz="1200" dirty="0"/>
              <a:t>. 1999; 127 (6): 675-83.</a:t>
            </a:r>
          </a:p>
          <a:p>
            <a:r>
              <a:rPr lang="es-ES" sz="1200" dirty="0">
                <a:solidFill>
                  <a:srgbClr val="000000"/>
                </a:solidFill>
                <a:ea typeface="Times New Roman" panose="02020603050405020304" pitchFamily="18" charset="0"/>
              </a:rPr>
              <a:t>7. Simmons KL, Smith JA, </a:t>
            </a:r>
            <a:r>
              <a:rPr lang="es-ES" sz="1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Bobb</a:t>
            </a:r>
            <a:r>
              <a:rPr lang="es-ES" sz="1200" dirty="0">
                <a:solidFill>
                  <a:srgbClr val="000000"/>
                </a:solidFill>
                <a:ea typeface="Times New Roman" panose="02020603050405020304" pitchFamily="18" charset="0"/>
              </a:rPr>
              <a:t> KA, Liles LL. </a:t>
            </a:r>
            <a:r>
              <a:rPr lang="es-ES" sz="1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Adjustement</a:t>
            </a:r>
            <a:r>
              <a:rPr lang="es-ES" sz="1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to</a:t>
            </a:r>
            <a:r>
              <a:rPr lang="es-ES" sz="1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colostomy</a:t>
            </a:r>
            <a:r>
              <a:rPr lang="es-ES" sz="1200" dirty="0">
                <a:solidFill>
                  <a:srgbClr val="000000"/>
                </a:solidFill>
                <a:ea typeface="Times New Roman" panose="02020603050405020304" pitchFamily="18" charset="0"/>
              </a:rPr>
              <a:t>: </a:t>
            </a:r>
            <a:r>
              <a:rPr lang="es-ES" sz="1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stoma</a:t>
            </a:r>
            <a:r>
              <a:rPr lang="es-ES" sz="1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acceptance</a:t>
            </a:r>
            <a:r>
              <a:rPr lang="es-ES" sz="1200" dirty="0">
                <a:solidFill>
                  <a:srgbClr val="000000"/>
                </a:solidFill>
                <a:ea typeface="Times New Roman" panose="02020603050405020304" pitchFamily="18" charset="0"/>
              </a:rPr>
              <a:t>, </a:t>
            </a:r>
            <a:r>
              <a:rPr lang="es-ES" sz="1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stoma</a:t>
            </a:r>
            <a:r>
              <a:rPr lang="es-ES" sz="1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care</a:t>
            </a:r>
            <a:r>
              <a:rPr lang="es-ES" sz="1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self-efficacy</a:t>
            </a:r>
            <a:r>
              <a:rPr lang="es-ES" sz="1200" dirty="0">
                <a:solidFill>
                  <a:srgbClr val="000000"/>
                </a:solidFill>
                <a:ea typeface="Times New Roman" panose="02020603050405020304" pitchFamily="18" charset="0"/>
              </a:rPr>
              <a:t> and interpersonal </a:t>
            </a:r>
            <a:r>
              <a:rPr lang="es-ES" sz="1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relationships</a:t>
            </a:r>
            <a:r>
              <a:rPr lang="es-ES" sz="1200" dirty="0">
                <a:solidFill>
                  <a:srgbClr val="000000"/>
                </a:solidFill>
                <a:ea typeface="Times New Roman" panose="02020603050405020304" pitchFamily="18" charset="0"/>
              </a:rPr>
              <a:t>. J </a:t>
            </a:r>
            <a:r>
              <a:rPr lang="es-ES" sz="1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Adv</a:t>
            </a:r>
            <a:r>
              <a:rPr lang="es-ES" sz="1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Nurs</a:t>
            </a:r>
            <a:r>
              <a:rPr lang="es-ES" sz="1200" dirty="0">
                <a:solidFill>
                  <a:srgbClr val="000000"/>
                </a:solidFill>
                <a:ea typeface="Times New Roman" panose="02020603050405020304" pitchFamily="18" charset="0"/>
              </a:rPr>
              <a:t>. 2007; 60(6): 627-35.  </a:t>
            </a:r>
            <a:endParaRPr lang="es-ES" sz="1200" dirty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s-ES" sz="1200" dirty="0">
                <a:ea typeface="Times New Roman" panose="02020603050405020304" pitchFamily="18" charset="0"/>
                <a:cs typeface="Calibri" panose="020F0502020204030204" pitchFamily="34" charset="0"/>
              </a:rPr>
              <a:t>9. </a:t>
            </a:r>
            <a:r>
              <a:rPr lang="es-ES" sz="1200" dirty="0" err="1">
                <a:ea typeface="Times New Roman" panose="02020603050405020304" pitchFamily="18" charset="0"/>
                <a:cs typeface="Calibri" panose="020F0502020204030204" pitchFamily="34" charset="0"/>
              </a:rPr>
              <a:t>Megumi</a:t>
            </a:r>
            <a:r>
              <a:rPr lang="es-ES" sz="1200" dirty="0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ea typeface="Times New Roman" panose="02020603050405020304" pitchFamily="18" charset="0"/>
                <a:cs typeface="Calibri" panose="020F0502020204030204" pitchFamily="34" charset="0"/>
              </a:rPr>
              <a:t>Sonobe</a:t>
            </a:r>
            <a:r>
              <a:rPr lang="es-ES" sz="1200" dirty="0">
                <a:ea typeface="Times New Roman" panose="02020603050405020304" pitchFamily="18" charset="0"/>
                <a:cs typeface="Calibri" panose="020F0502020204030204" pitchFamily="34" charset="0"/>
              </a:rPr>
              <a:t> H, </a:t>
            </a:r>
            <a:r>
              <a:rPr lang="es-ES" sz="1200" dirty="0" err="1">
                <a:ea typeface="Times New Roman" panose="02020603050405020304" pitchFamily="18" charset="0"/>
                <a:cs typeface="Calibri" panose="020F0502020204030204" pitchFamily="34" charset="0"/>
              </a:rPr>
              <a:t>Barichello</a:t>
            </a:r>
            <a:r>
              <a:rPr lang="es-ES" sz="1200" dirty="0">
                <a:ea typeface="Times New Roman" panose="02020603050405020304" pitchFamily="18" charset="0"/>
                <a:cs typeface="Calibri" panose="020F0502020204030204" pitchFamily="34" charset="0"/>
              </a:rPr>
              <a:t> E, </a:t>
            </a:r>
            <a:r>
              <a:rPr lang="es-ES" sz="1200" dirty="0" err="1">
                <a:ea typeface="Times New Roman" panose="02020603050405020304" pitchFamily="18" charset="0"/>
                <a:cs typeface="Calibri" panose="020F0502020204030204" pitchFamily="34" charset="0"/>
              </a:rPr>
              <a:t>Fontao</a:t>
            </a:r>
            <a:r>
              <a:rPr lang="es-ES" sz="1200" dirty="0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ea typeface="Times New Roman" panose="02020603050405020304" pitchFamily="18" charset="0"/>
                <a:cs typeface="Calibri" panose="020F0502020204030204" pitchFamily="34" charset="0"/>
              </a:rPr>
              <a:t>Zago</a:t>
            </a:r>
            <a:r>
              <a:rPr lang="es-ES" sz="1200" dirty="0">
                <a:ea typeface="Times New Roman" panose="02020603050405020304" pitchFamily="18" charset="0"/>
                <a:cs typeface="Calibri" panose="020F0502020204030204" pitchFamily="34" charset="0"/>
              </a:rPr>
              <a:t> MM. A </a:t>
            </a:r>
            <a:r>
              <a:rPr lang="es-ES" sz="1200" dirty="0" err="1">
                <a:ea typeface="Times New Roman" panose="02020603050405020304" pitchFamily="18" charset="0"/>
                <a:cs typeface="Calibri" panose="020F0502020204030204" pitchFamily="34" charset="0"/>
              </a:rPr>
              <a:t>visao</a:t>
            </a:r>
            <a:r>
              <a:rPr lang="es-ES" sz="1200" dirty="0">
                <a:ea typeface="Times New Roman" panose="02020603050405020304" pitchFamily="18" charset="0"/>
                <a:cs typeface="Calibri" panose="020F0502020204030204" pitchFamily="34" charset="0"/>
              </a:rPr>
              <a:t> do </a:t>
            </a:r>
            <a:r>
              <a:rPr lang="es-ES" sz="1200" dirty="0" err="1">
                <a:ea typeface="Times New Roman" panose="02020603050405020304" pitchFamily="18" charset="0"/>
                <a:cs typeface="Calibri" panose="020F0502020204030204" pitchFamily="34" charset="0"/>
              </a:rPr>
              <a:t>colostomizado</a:t>
            </a:r>
            <a:r>
              <a:rPr lang="es-ES" sz="1200" dirty="0">
                <a:ea typeface="Times New Roman" panose="02020603050405020304" pitchFamily="18" charset="0"/>
                <a:cs typeface="Calibri" panose="020F0502020204030204" pitchFamily="34" charset="0"/>
              </a:rPr>
              <a:t> sobre o uso da bolsa de </a:t>
            </a:r>
            <a:r>
              <a:rPr lang="es-ES" sz="1200" dirty="0" err="1">
                <a:ea typeface="Times New Roman" panose="02020603050405020304" pitchFamily="18" charset="0"/>
                <a:cs typeface="Calibri" panose="020F0502020204030204" pitchFamily="34" charset="0"/>
              </a:rPr>
              <a:t>colostomia</a:t>
            </a:r>
            <a:r>
              <a:rPr lang="es-ES" sz="1200" dirty="0"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s-ES" sz="1200" dirty="0" err="1">
                <a:ea typeface="Times New Roman" panose="02020603050405020304" pitchFamily="18" charset="0"/>
                <a:cs typeface="Calibri" panose="020F0502020204030204" pitchFamily="34" charset="0"/>
              </a:rPr>
              <a:t>Rev</a:t>
            </a:r>
            <a:r>
              <a:rPr lang="es-ES" sz="1200" dirty="0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ea typeface="Times New Roman" panose="02020603050405020304" pitchFamily="18" charset="0"/>
                <a:cs typeface="Calibri" panose="020F0502020204030204" pitchFamily="34" charset="0"/>
              </a:rPr>
              <a:t>bras</a:t>
            </a:r>
            <a:r>
              <a:rPr lang="es-ES" sz="1200" dirty="0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ea typeface="Times New Roman" panose="02020603050405020304" pitchFamily="18" charset="0"/>
                <a:cs typeface="Calibri" panose="020F0502020204030204" pitchFamily="34" charset="0"/>
              </a:rPr>
              <a:t>cancerol</a:t>
            </a:r>
            <a:r>
              <a:rPr lang="es-ES" sz="1200" dirty="0">
                <a:ea typeface="Times New Roman" panose="02020603050405020304" pitchFamily="18" charset="0"/>
                <a:cs typeface="Calibri" panose="020F0502020204030204" pitchFamily="34" charset="0"/>
              </a:rPr>
              <a:t>. 2002; 48(3): 341-8</a:t>
            </a:r>
            <a:endParaRPr lang="es-ES" sz="12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12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59110D52-FFBE-48A2-BA48-EA9F723784DC}"/>
              </a:ext>
            </a:extLst>
          </p:cNvPr>
          <p:cNvSpPr/>
          <p:nvPr/>
        </p:nvSpPr>
        <p:spPr>
          <a:xfrm>
            <a:off x="838200" y="1739637"/>
            <a:ext cx="10515600" cy="4933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3"/>
            <a:endParaRPr lang="es-ES" b="1" dirty="0"/>
          </a:p>
          <a:p>
            <a:pPr lvl="3"/>
            <a:endParaRPr lang="es-ES" b="1" dirty="0"/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ES" sz="24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Las </a:t>
            </a:r>
            <a:r>
              <a:rPr lang="es-ES" sz="2400" b="1" dirty="0">
                <a:solidFill>
                  <a:srgbClr val="00B05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estrategias orientadas a las emociones</a:t>
            </a:r>
            <a:r>
              <a:rPr lang="es-ES" sz="24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ES" sz="24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s-ES" sz="2400" dirty="0">
                <a:solidFill>
                  <a:srgbClr val="000000"/>
                </a:solidFill>
                <a:highlight>
                  <a:srgbClr val="FFFF00"/>
                </a:highlight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utilizadas </a:t>
            </a:r>
            <a:r>
              <a:rPr lang="es-ES" sz="2400" b="1" dirty="0">
                <a:solidFill>
                  <a:schemeClr val="accent2">
                    <a:lumMod val="75000"/>
                  </a:schemeClr>
                </a:solidFill>
                <a:highlight>
                  <a:srgbClr val="FFFF00"/>
                </a:highlight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aisladamente</a:t>
            </a:r>
            <a:r>
              <a:rPr lang="es-ES" sz="24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ES" sz="24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s-E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s-ES" sz="24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 pueden considerar </a:t>
            </a:r>
            <a:r>
              <a:rPr lang="es-E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eficaces para la adaptación</a:t>
            </a:r>
            <a:r>
              <a:rPr lang="es-ES" sz="24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es-ES" sz="2400" dirty="0">
              <a:solidFill>
                <a:srgbClr val="000000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ES" sz="24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Aunque </a:t>
            </a:r>
            <a:r>
              <a:rPr lang="es-ES" sz="24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consiguen aliviar la angustia</a:t>
            </a:r>
            <a:r>
              <a:rPr lang="es-ES" sz="24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ES" sz="24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 promueven </a:t>
            </a:r>
            <a:r>
              <a:rPr lang="es-ES" sz="24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actitudes</a:t>
            </a:r>
            <a:r>
              <a:rPr lang="es-ES" sz="24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dirigidas a </a:t>
            </a:r>
            <a:r>
              <a:rPr lang="es-ES" sz="24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mantener </a:t>
            </a: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autonomía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ES" sz="24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			y </a:t>
            </a:r>
            <a:r>
              <a:rPr lang="es-ES" sz="24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conservar el rol </a:t>
            </a:r>
            <a:r>
              <a:rPr lang="es-ES" sz="24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dentro del entorno </a:t>
            </a:r>
            <a:r>
              <a:rPr lang="es-ES" sz="24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socio-familiar</a:t>
            </a:r>
            <a:r>
              <a:rPr lang="es-ES" sz="24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" sz="240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s-E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Calibri" panose="020F0502020204030204" pitchFamily="34" charset="0"/>
              <a:buChar char="-"/>
            </a:pPr>
            <a:endParaRPr lang="es-E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3"/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47E71B3-2FBF-4A41-B814-65FB949FB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26" y="336848"/>
            <a:ext cx="2025749" cy="16881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554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6942C293-13C6-4364-968A-6273A6B0DEEC}"/>
              </a:ext>
            </a:extLst>
          </p:cNvPr>
          <p:cNvSpPr/>
          <p:nvPr/>
        </p:nvSpPr>
        <p:spPr>
          <a:xfrm>
            <a:off x="3048000" y="319816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E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31693282-FAAF-447B-97E2-DB1D3A7D7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95" y="325369"/>
            <a:ext cx="10515600" cy="1325563"/>
          </a:xfr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normAutofit fontScale="90000"/>
          </a:bodyPr>
          <a:lstStyle/>
          <a:p>
            <a:r>
              <a:rPr lang="es-ES" sz="3600" b="1" dirty="0">
                <a:solidFill>
                  <a:schemeClr val="accent5">
                    <a:lumMod val="75000"/>
                  </a:schemeClr>
                </a:solidFill>
              </a:rPr>
              <a:t>INTERVENCIONES QUE INFLUYEN </a:t>
            </a:r>
            <a:br>
              <a:rPr lang="es-ES" sz="36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s-ES" sz="3600" b="1" dirty="0">
                <a:solidFill>
                  <a:schemeClr val="accent5">
                    <a:lumMod val="75000"/>
                  </a:schemeClr>
                </a:solidFill>
              </a:rPr>
              <a:t>EN EL ASPECTO PSICOSOCIAL</a:t>
            </a:r>
            <a:br>
              <a:rPr lang="es-ES" dirty="0">
                <a:effectLst/>
              </a:rPr>
            </a:br>
            <a:endParaRPr lang="es-ES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A86EE3E-FDE7-4D8C-850C-324D23E00904}"/>
              </a:ext>
            </a:extLst>
          </p:cNvPr>
          <p:cNvSpPr/>
          <p:nvPr/>
        </p:nvSpPr>
        <p:spPr>
          <a:xfrm>
            <a:off x="473100" y="1438660"/>
            <a:ext cx="11245800" cy="4173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800" b="1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Atención integral y continuada: </a:t>
            </a:r>
          </a:p>
          <a:p>
            <a:endParaRPr lang="es-ES" sz="2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información preoperatoria </a:t>
            </a:r>
            <a:r>
              <a:rPr lang="es-ES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aportada por enfermeras especialistas se reconoce como una gran ayuda en el proceso, siendo el </a:t>
            </a:r>
            <a:r>
              <a:rPr lang="es-ES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factor más determinante </a:t>
            </a:r>
            <a:r>
              <a:rPr lang="es-ES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asociado a la </a:t>
            </a: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adaptación</a:t>
            </a:r>
            <a:r>
              <a:rPr lang="es-ES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" sz="2400" b="1" baseline="30000" dirty="0"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s-ES" sz="2400" baseline="300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s-ES" sz="2400" baseline="300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s-ES" sz="2400" b="1" dirty="0"/>
              <a:t>MARCAJE: </a:t>
            </a:r>
          </a:p>
          <a:p>
            <a:pPr lvl="1" algn="just">
              <a:lnSpc>
                <a:spcPct val="115000"/>
              </a:lnSpc>
            </a:pPr>
            <a:r>
              <a:rPr lang="es-ES" sz="2400" dirty="0"/>
              <a:t>Impacta significativamente en el bienestar psicológico, emocional y físico del paciente.</a:t>
            </a:r>
            <a:r>
              <a:rPr lang="es-ES" sz="2400" baseline="30000" dirty="0"/>
              <a:t>11, 12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41F10CEA-0E85-4CAF-A718-57ADA8F67AC8}"/>
              </a:ext>
            </a:extLst>
          </p:cNvPr>
          <p:cNvSpPr/>
          <p:nvPr/>
        </p:nvSpPr>
        <p:spPr>
          <a:xfrm>
            <a:off x="167183" y="5842337"/>
            <a:ext cx="118576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/>
              <a:t>10. </a:t>
            </a:r>
            <a:r>
              <a:rPr lang="es-ES" sz="1200" dirty="0" err="1"/>
              <a:t>Haugen</a:t>
            </a:r>
            <a:r>
              <a:rPr lang="es-ES" sz="1200" dirty="0"/>
              <a:t> V, </a:t>
            </a:r>
            <a:r>
              <a:rPr lang="es-ES" sz="1200" dirty="0" err="1"/>
              <a:t>Bliss</a:t>
            </a:r>
            <a:r>
              <a:rPr lang="es-ES" sz="1200" dirty="0"/>
              <a:t> D, </a:t>
            </a:r>
            <a:r>
              <a:rPr lang="es-ES" sz="1200" dirty="0" err="1"/>
              <a:t>Savik</a:t>
            </a:r>
            <a:r>
              <a:rPr lang="es-ES" sz="1200" dirty="0"/>
              <a:t> K. </a:t>
            </a:r>
            <a:r>
              <a:rPr lang="es-ES" sz="1200" dirty="0" err="1"/>
              <a:t>Perioperative</a:t>
            </a:r>
            <a:r>
              <a:rPr lang="es-ES" sz="1200" dirty="0"/>
              <a:t> </a:t>
            </a:r>
            <a:r>
              <a:rPr lang="es-ES" sz="1200" dirty="0" err="1"/>
              <a:t>factors</a:t>
            </a:r>
            <a:r>
              <a:rPr lang="es-ES" sz="1200" dirty="0"/>
              <a:t> </a:t>
            </a:r>
            <a:r>
              <a:rPr lang="es-ES" sz="1200" dirty="0" err="1"/>
              <a:t>that</a:t>
            </a:r>
            <a:r>
              <a:rPr lang="es-ES" sz="1200" dirty="0"/>
              <a:t> </a:t>
            </a:r>
            <a:r>
              <a:rPr lang="es-ES" sz="1200" dirty="0" err="1"/>
              <a:t>affect</a:t>
            </a:r>
            <a:r>
              <a:rPr lang="es-ES" sz="1200" dirty="0"/>
              <a:t> </a:t>
            </a:r>
            <a:r>
              <a:rPr lang="es-ES" sz="1200" dirty="0" err="1"/>
              <a:t>long-term</a:t>
            </a:r>
            <a:r>
              <a:rPr lang="es-ES" sz="1200" dirty="0"/>
              <a:t> </a:t>
            </a:r>
            <a:r>
              <a:rPr lang="es-ES" sz="1200" dirty="0" err="1"/>
              <a:t>adjustment</a:t>
            </a:r>
            <a:r>
              <a:rPr lang="es-ES" sz="1200" dirty="0"/>
              <a:t> </a:t>
            </a:r>
            <a:r>
              <a:rPr lang="es-ES" sz="1200" dirty="0" err="1"/>
              <a:t>to</a:t>
            </a:r>
            <a:r>
              <a:rPr lang="es-ES" sz="1200" dirty="0"/>
              <a:t> </a:t>
            </a:r>
            <a:r>
              <a:rPr lang="es-ES" sz="1200" dirty="0" err="1"/>
              <a:t>an</a:t>
            </a:r>
            <a:r>
              <a:rPr lang="es-ES" sz="1200" dirty="0"/>
              <a:t> </a:t>
            </a:r>
            <a:r>
              <a:rPr lang="es-ES" sz="1200" dirty="0" err="1"/>
              <a:t>incontinent</a:t>
            </a:r>
            <a:r>
              <a:rPr lang="es-ES" sz="1200" dirty="0"/>
              <a:t> </a:t>
            </a:r>
            <a:r>
              <a:rPr lang="es-ES" sz="1200" dirty="0" err="1"/>
              <a:t>ostomy</a:t>
            </a:r>
            <a:r>
              <a:rPr lang="es-ES" sz="1200" dirty="0"/>
              <a:t>. J </a:t>
            </a:r>
            <a:r>
              <a:rPr lang="es-ES" sz="1200" dirty="0" err="1"/>
              <a:t>Wound</a:t>
            </a:r>
            <a:r>
              <a:rPr lang="es-ES" sz="1200" dirty="0"/>
              <a:t> </a:t>
            </a:r>
            <a:r>
              <a:rPr lang="es-ES" sz="1200" dirty="0" err="1"/>
              <a:t>Ostomy</a:t>
            </a:r>
            <a:r>
              <a:rPr lang="es-ES" sz="1200" dirty="0"/>
              <a:t> Continente </a:t>
            </a:r>
            <a:r>
              <a:rPr lang="es-ES" sz="1200" dirty="0" err="1"/>
              <a:t>Nurs</a:t>
            </a:r>
            <a:r>
              <a:rPr lang="es-ES" sz="1200" dirty="0"/>
              <a:t>. 2006; 33(5): 525-35.     </a:t>
            </a:r>
          </a:p>
          <a:p>
            <a:r>
              <a:rPr lang="es-ES" sz="1200" dirty="0"/>
              <a:t>11. </a:t>
            </a:r>
            <a:r>
              <a:rPr lang="es-ES" sz="1200" dirty="0" err="1"/>
              <a:t>Vorbeck</a:t>
            </a:r>
            <a:r>
              <a:rPr lang="es-ES" sz="1200" dirty="0"/>
              <a:t>, E; </a:t>
            </a:r>
            <a:r>
              <a:rPr lang="es-ES" sz="1200" dirty="0" err="1"/>
              <a:t>Willette</a:t>
            </a:r>
            <a:r>
              <a:rPr lang="es-ES" sz="1200" dirty="0"/>
              <a:t>-Murphy, K; </a:t>
            </a:r>
            <a:r>
              <a:rPr lang="es-ES" sz="1200" dirty="0" err="1"/>
              <a:t>Meiers</a:t>
            </a:r>
            <a:r>
              <a:rPr lang="es-ES" sz="1200" dirty="0"/>
              <a:t>, S; </a:t>
            </a:r>
            <a:r>
              <a:rPr lang="es-ES" sz="1200" dirty="0" err="1"/>
              <a:t>Rude,l</a:t>
            </a:r>
            <a:r>
              <a:rPr lang="es-ES" sz="1200" dirty="0"/>
              <a:t> R; </a:t>
            </a:r>
            <a:r>
              <a:rPr lang="es-ES" sz="1200" dirty="0" err="1"/>
              <a:t>Alakhras</a:t>
            </a:r>
            <a:r>
              <a:rPr lang="es-ES" sz="1200" dirty="0"/>
              <a:t>, M. A </a:t>
            </a:r>
            <a:r>
              <a:rPr lang="es-ES" sz="1200" dirty="0" err="1"/>
              <a:t>descriptive</a:t>
            </a:r>
            <a:r>
              <a:rPr lang="es-ES" sz="1200" dirty="0"/>
              <a:t> </a:t>
            </a:r>
            <a:r>
              <a:rPr lang="es-ES" sz="1200" dirty="0" err="1"/>
              <a:t>study</a:t>
            </a:r>
            <a:r>
              <a:rPr lang="es-ES" sz="1200" dirty="0"/>
              <a:t> </a:t>
            </a:r>
            <a:r>
              <a:rPr lang="es-ES" sz="1200" dirty="0" err="1"/>
              <a:t>to</a:t>
            </a:r>
            <a:r>
              <a:rPr lang="es-ES" sz="1200" dirty="0"/>
              <a:t> </a:t>
            </a:r>
            <a:r>
              <a:rPr lang="es-ES" sz="1200" dirty="0" err="1"/>
              <a:t>assess</a:t>
            </a:r>
            <a:r>
              <a:rPr lang="es-ES" sz="1200" dirty="0"/>
              <a:t> </a:t>
            </a:r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s-ES" sz="1200" dirty="0" err="1"/>
              <a:t>impact</a:t>
            </a:r>
            <a:r>
              <a:rPr lang="es-ES" sz="1200" dirty="0"/>
              <a:t> </a:t>
            </a:r>
            <a:r>
              <a:rPr lang="es-ES" sz="1200" dirty="0" err="1"/>
              <a:t>of</a:t>
            </a:r>
            <a:r>
              <a:rPr lang="es-ES" sz="1200" dirty="0"/>
              <a:t> </a:t>
            </a:r>
            <a:r>
              <a:rPr lang="es-ES" sz="1200" dirty="0" err="1"/>
              <a:t>surgical</a:t>
            </a:r>
            <a:r>
              <a:rPr lang="es-ES" sz="1200" dirty="0"/>
              <a:t> </a:t>
            </a:r>
            <a:r>
              <a:rPr lang="es-ES" sz="1200" dirty="0" err="1"/>
              <a:t>stomas</a:t>
            </a:r>
            <a:r>
              <a:rPr lang="es-ES" sz="1200" dirty="0"/>
              <a:t> </a:t>
            </a:r>
            <a:r>
              <a:rPr lang="es-ES" sz="1200" dirty="0" err="1"/>
              <a:t>on</a:t>
            </a:r>
            <a:r>
              <a:rPr lang="es-ES" sz="1200" dirty="0"/>
              <a:t> </a:t>
            </a:r>
            <a:r>
              <a:rPr lang="es-ES" sz="1200" dirty="0" err="1"/>
              <a:t>individuals</a:t>
            </a:r>
            <a:r>
              <a:rPr lang="es-ES" sz="1200" dirty="0"/>
              <a:t>' </a:t>
            </a:r>
            <a:r>
              <a:rPr lang="es-ES" sz="1200" dirty="0" err="1"/>
              <a:t>sleep</a:t>
            </a:r>
            <a:r>
              <a:rPr lang="es-ES" sz="1200" dirty="0"/>
              <a:t> </a:t>
            </a:r>
            <a:r>
              <a:rPr lang="es-ES" sz="1200" dirty="0" err="1"/>
              <a:t>perceptions</a:t>
            </a:r>
            <a:r>
              <a:rPr lang="es-ES" sz="1200" dirty="0"/>
              <a:t> &amp; response </a:t>
            </a:r>
            <a:r>
              <a:rPr lang="es-ES" sz="1200" dirty="0" err="1"/>
              <a:t>to</a:t>
            </a:r>
            <a:r>
              <a:rPr lang="es-ES" sz="1200" dirty="0"/>
              <a:t> </a:t>
            </a:r>
            <a:r>
              <a:rPr lang="es-ES" sz="1200" dirty="0" err="1"/>
              <a:t>sleep</a:t>
            </a:r>
            <a:r>
              <a:rPr lang="es-ES" sz="1200" dirty="0"/>
              <a:t> </a:t>
            </a:r>
            <a:r>
              <a:rPr lang="es-ES" sz="1200" dirty="0" err="1"/>
              <a:t>hygiene</a:t>
            </a:r>
            <a:r>
              <a:rPr lang="es-ES" sz="1200" dirty="0"/>
              <a:t>. </a:t>
            </a:r>
            <a:r>
              <a:rPr lang="es-ES" sz="1200" dirty="0" err="1"/>
              <a:t>Ostomy</a:t>
            </a:r>
            <a:r>
              <a:rPr lang="es-ES" sz="1200" dirty="0"/>
              <a:t> </a:t>
            </a:r>
            <a:r>
              <a:rPr lang="es-ES" sz="1200" dirty="0" err="1"/>
              <a:t>Wound</a:t>
            </a:r>
            <a:r>
              <a:rPr lang="es-ES" sz="1200" dirty="0"/>
              <a:t> </a:t>
            </a:r>
            <a:r>
              <a:rPr lang="es-ES" sz="1200" dirty="0" err="1"/>
              <a:t>Manage</a:t>
            </a:r>
            <a:r>
              <a:rPr lang="es-ES" sz="1200" dirty="0"/>
              <a:t>; 2010;56(1):36-44.</a:t>
            </a:r>
          </a:p>
          <a:p>
            <a:r>
              <a:rPr lang="es-ES" sz="1200" dirty="0"/>
              <a:t>12. Baldwin, CM; Grant, M; Wendel, C; </a:t>
            </a:r>
            <a:r>
              <a:rPr lang="es-ES" sz="1200" dirty="0" err="1"/>
              <a:t>Hornbrook</a:t>
            </a:r>
            <a:r>
              <a:rPr lang="es-ES" sz="1200" dirty="0"/>
              <a:t>, MC; </a:t>
            </a:r>
            <a:r>
              <a:rPr lang="es-ES" sz="1200" dirty="0" err="1"/>
              <a:t>Herrinton</a:t>
            </a:r>
            <a:r>
              <a:rPr lang="es-ES" sz="1200" dirty="0"/>
              <a:t>, LJ. </a:t>
            </a:r>
            <a:r>
              <a:rPr lang="es-ES" sz="1200" dirty="0" err="1"/>
              <a:t>McMullen</a:t>
            </a:r>
            <a:r>
              <a:rPr lang="es-ES" sz="1200" dirty="0"/>
              <a:t> C, et al. </a:t>
            </a:r>
            <a:r>
              <a:rPr lang="es-ES" sz="1200" dirty="0" err="1"/>
              <a:t>Gender</a:t>
            </a:r>
            <a:r>
              <a:rPr lang="es-ES" sz="1200" dirty="0"/>
              <a:t> </a:t>
            </a:r>
            <a:r>
              <a:rPr lang="es-ES" sz="1200" dirty="0" err="1"/>
              <a:t>differences</a:t>
            </a:r>
            <a:r>
              <a:rPr lang="es-ES" sz="1200" dirty="0"/>
              <a:t> in </a:t>
            </a:r>
            <a:r>
              <a:rPr lang="es-ES" sz="1200" dirty="0" err="1"/>
              <a:t>sleep</a:t>
            </a:r>
            <a:r>
              <a:rPr lang="es-ES" sz="1200" dirty="0"/>
              <a:t> </a:t>
            </a:r>
            <a:r>
              <a:rPr lang="es-ES" sz="1200" dirty="0" err="1"/>
              <a:t>disruption</a:t>
            </a:r>
            <a:r>
              <a:rPr lang="es-ES" sz="1200" dirty="0"/>
              <a:t> and fatigue </a:t>
            </a:r>
            <a:r>
              <a:rPr lang="es-ES" sz="1200" dirty="0" err="1"/>
              <a:t>on</a:t>
            </a:r>
            <a:r>
              <a:rPr lang="es-ES" sz="1200" dirty="0"/>
              <a:t> </a:t>
            </a:r>
            <a:r>
              <a:rPr lang="es-ES" sz="1200" dirty="0" err="1"/>
              <a:t>quality</a:t>
            </a:r>
            <a:r>
              <a:rPr lang="es-ES" sz="1200" dirty="0"/>
              <a:t> </a:t>
            </a:r>
            <a:r>
              <a:rPr lang="es-ES" sz="1200" dirty="0" err="1"/>
              <a:t>of</a:t>
            </a:r>
            <a:r>
              <a:rPr lang="es-ES" sz="1200" dirty="0"/>
              <a:t> </a:t>
            </a:r>
            <a:r>
              <a:rPr lang="es-ES" sz="1200" dirty="0" err="1"/>
              <a:t>life</a:t>
            </a:r>
            <a:r>
              <a:rPr lang="es-ES" sz="1200" dirty="0"/>
              <a:t> </a:t>
            </a:r>
            <a:r>
              <a:rPr lang="es-ES" sz="1200" dirty="0" err="1"/>
              <a:t>among</a:t>
            </a:r>
            <a:r>
              <a:rPr lang="es-ES" sz="1200" dirty="0"/>
              <a:t> </a:t>
            </a:r>
            <a:r>
              <a:rPr lang="es-ES" sz="1200" dirty="0" err="1"/>
              <a:t>persons</a:t>
            </a:r>
            <a:r>
              <a:rPr lang="es-ES" sz="1200" dirty="0"/>
              <a:t> </a:t>
            </a:r>
            <a:r>
              <a:rPr lang="es-ES" sz="1200" dirty="0" err="1"/>
              <a:t>with</a:t>
            </a:r>
            <a:r>
              <a:rPr lang="es-ES" sz="1200" dirty="0"/>
              <a:t> </a:t>
            </a:r>
            <a:r>
              <a:rPr lang="es-ES" sz="1200" dirty="0" err="1"/>
              <a:t>ostomies</a:t>
            </a:r>
            <a:r>
              <a:rPr lang="es-ES" sz="1200" dirty="0"/>
              <a:t>. J Clin </a:t>
            </a:r>
            <a:r>
              <a:rPr lang="es-ES" sz="1200" dirty="0" err="1"/>
              <a:t>Sleep</a:t>
            </a:r>
            <a:r>
              <a:rPr lang="es-ES" sz="1200" dirty="0"/>
              <a:t> </a:t>
            </a:r>
            <a:r>
              <a:rPr lang="es-ES" sz="1200" dirty="0" err="1"/>
              <a:t>Med</a:t>
            </a:r>
            <a:r>
              <a:rPr lang="es-ES" sz="1200" dirty="0"/>
              <a:t>. 2009;5(4):335-343.</a:t>
            </a:r>
            <a:endParaRPr lang="es-ES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92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6942C293-13C6-4364-968A-6273A6B0DEEC}"/>
              </a:ext>
            </a:extLst>
          </p:cNvPr>
          <p:cNvSpPr/>
          <p:nvPr/>
        </p:nvSpPr>
        <p:spPr>
          <a:xfrm>
            <a:off x="3048000" y="319816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E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31693282-FAAF-447B-97E2-DB1D3A7D7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95" y="325369"/>
            <a:ext cx="10515600" cy="1325563"/>
          </a:xfr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normAutofit fontScale="90000"/>
          </a:bodyPr>
          <a:lstStyle/>
          <a:p>
            <a:r>
              <a:rPr lang="es-ES" sz="3600" b="1" dirty="0">
                <a:solidFill>
                  <a:schemeClr val="accent5">
                    <a:lumMod val="75000"/>
                  </a:schemeClr>
                </a:solidFill>
              </a:rPr>
              <a:t>INTERVENCIONES QUE INFLUYEN </a:t>
            </a:r>
            <a:br>
              <a:rPr lang="es-ES" sz="36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s-ES" sz="3600" b="1" dirty="0">
                <a:solidFill>
                  <a:schemeClr val="accent5">
                    <a:lumMod val="75000"/>
                  </a:schemeClr>
                </a:solidFill>
              </a:rPr>
              <a:t>EN EL ASPECTO PSICOSOCIAL</a:t>
            </a:r>
            <a:br>
              <a:rPr lang="es-ES" dirty="0">
                <a:effectLst/>
              </a:rPr>
            </a:br>
            <a:endParaRPr lang="es-ES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A86EE3E-FDE7-4D8C-850C-324D23E00904}"/>
              </a:ext>
            </a:extLst>
          </p:cNvPr>
          <p:cNvSpPr/>
          <p:nvPr/>
        </p:nvSpPr>
        <p:spPr>
          <a:xfrm>
            <a:off x="473099" y="1386902"/>
            <a:ext cx="11516805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800" b="1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Atención integral y continuada: </a:t>
            </a:r>
          </a:p>
          <a:p>
            <a:endParaRPr lang="es-ES" sz="2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2400" dirty="0"/>
              <a:t>Es fundamental el </a:t>
            </a: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</a:rPr>
              <a:t>seguimiento del paciente con ostomía </a:t>
            </a:r>
          </a:p>
          <a:p>
            <a:pPr>
              <a:lnSpc>
                <a:spcPct val="150000"/>
              </a:lnSpc>
            </a:pPr>
            <a:r>
              <a:rPr lang="es-ES" sz="2400" dirty="0"/>
              <a:t>tanto en el </a:t>
            </a:r>
            <a:r>
              <a:rPr lang="es-ES" sz="2400" b="1" dirty="0"/>
              <a:t>pre, como postoperatorio y a largo plazo</a:t>
            </a:r>
            <a:r>
              <a:rPr lang="es-ES" sz="2400" dirty="0"/>
              <a:t>, </a:t>
            </a:r>
          </a:p>
          <a:p>
            <a:pPr>
              <a:lnSpc>
                <a:spcPct val="150000"/>
              </a:lnSpc>
            </a:pPr>
            <a:r>
              <a:rPr lang="es-ES" sz="2400" dirty="0"/>
              <a:t>requiriendo de tiempo, paciencia y mucha reiteración por parte del personal de enfermería, para que se produzca una </a:t>
            </a:r>
            <a:r>
              <a:rPr lang="es-ES" sz="2400" b="1" dirty="0"/>
              <a:t>correcta </a:t>
            </a: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</a:rPr>
              <a:t>adaptación</a:t>
            </a:r>
            <a:r>
              <a:rPr lang="es-ES" sz="2400" b="1" dirty="0"/>
              <a:t> a la nueva situación</a:t>
            </a:r>
            <a:r>
              <a:rPr lang="es-ES" sz="2400" dirty="0"/>
              <a:t>.</a:t>
            </a:r>
            <a:r>
              <a:rPr lang="es-ES" sz="2400" baseline="30000" dirty="0"/>
              <a:t>13</a:t>
            </a:r>
            <a:endParaRPr lang="es-ES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96791C6-D91F-47AB-BB77-CCB1D8E4C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856" y="2543769"/>
            <a:ext cx="3236192" cy="4314231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08BCB742-E948-4E67-9E45-DB1D1088452F}"/>
              </a:ext>
            </a:extLst>
          </p:cNvPr>
          <p:cNvSpPr/>
          <p:nvPr/>
        </p:nvSpPr>
        <p:spPr>
          <a:xfrm>
            <a:off x="202095" y="6252651"/>
            <a:ext cx="11787809" cy="503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13. del Río, N. G., Castro, N. M., Delgado, C. C., Rodríguez, A. M. F., Clemente, M. J. H., &amp; Fernández, Y. G. (2013). Los cuidados de enfermería en el impacto psicológico del paciente </a:t>
            </a:r>
            <a:r>
              <a:rPr lang="es-ES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ostomizado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  <a:r>
              <a:rPr lang="es-ES" sz="12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Revista ENE de Enfermería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s-ES" sz="12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(3).</a:t>
            </a:r>
            <a:endParaRPr lang="es-ES" sz="12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764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6942C293-13C6-4364-968A-6273A6B0DEEC}"/>
              </a:ext>
            </a:extLst>
          </p:cNvPr>
          <p:cNvSpPr/>
          <p:nvPr/>
        </p:nvSpPr>
        <p:spPr>
          <a:xfrm>
            <a:off x="3048000" y="319816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E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31693282-FAAF-447B-97E2-DB1D3A7D7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95" y="325369"/>
            <a:ext cx="10515600" cy="1325563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 fontScale="90000"/>
          </a:bodyPr>
          <a:lstStyle/>
          <a:p>
            <a:r>
              <a:rPr lang="es-ES" sz="3600" b="1" dirty="0">
                <a:solidFill>
                  <a:schemeClr val="accent5">
                    <a:lumMod val="75000"/>
                  </a:schemeClr>
                </a:solidFill>
              </a:rPr>
              <a:t>INTERVENCIONES QUE INFLUYEN </a:t>
            </a:r>
            <a:br>
              <a:rPr lang="es-ES" sz="36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s-ES" sz="3600" b="1" dirty="0">
                <a:solidFill>
                  <a:schemeClr val="accent5">
                    <a:lumMod val="75000"/>
                  </a:schemeClr>
                </a:solidFill>
              </a:rPr>
              <a:t>EN EL ASPECTO PSICOSOCIAL</a:t>
            </a:r>
            <a:br>
              <a:rPr lang="es-ES" dirty="0">
                <a:effectLst/>
              </a:rPr>
            </a:br>
            <a:endParaRPr lang="es-ES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A86EE3E-FDE7-4D8C-850C-324D23E00904}"/>
              </a:ext>
            </a:extLst>
          </p:cNvPr>
          <p:cNvSpPr/>
          <p:nvPr/>
        </p:nvSpPr>
        <p:spPr>
          <a:xfrm>
            <a:off x="543429" y="1650932"/>
            <a:ext cx="11245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sz="280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Llamadas telefónicas de seguimiento</a:t>
            </a:r>
            <a:r>
              <a:rPr lang="es-ES" sz="2400" dirty="0">
                <a:ea typeface="Calibri" panose="020F0502020204030204" pitchFamily="34" charset="0"/>
                <a:cs typeface="BigCaslon-Medium"/>
              </a:rPr>
              <a:t>: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2400" dirty="0">
                <a:ea typeface="Calibri" panose="020F0502020204030204" pitchFamily="34" charset="0"/>
                <a:cs typeface="BigCaslon-Medium"/>
              </a:rPr>
              <a:t> </a:t>
            </a:r>
            <a:r>
              <a:rPr lang="es-ES" sz="2400" dirty="0"/>
              <a:t>mejoría de la </a:t>
            </a:r>
            <a:r>
              <a:rPr lang="es-ES" sz="2400" b="1" dirty="0"/>
              <a:t>satisfacción con el atendimiento</a:t>
            </a:r>
            <a:r>
              <a:rPr lang="es-ES" sz="2400" dirty="0"/>
              <a:t>, 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2400" b="1" dirty="0"/>
              <a:t>reducción de complicaciones </a:t>
            </a:r>
            <a:r>
              <a:rPr lang="es-ES" sz="2400" dirty="0"/>
              <a:t>en la ostomía, 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2400" dirty="0"/>
              <a:t>mejoría de la habilidad en el </a:t>
            </a:r>
            <a:r>
              <a:rPr lang="es-ES" sz="2400" b="1" dirty="0"/>
              <a:t>autocuidado</a:t>
            </a:r>
            <a:r>
              <a:rPr lang="es-ES" sz="2400" dirty="0"/>
              <a:t> y 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2400" dirty="0"/>
              <a:t>aumento de la </a:t>
            </a:r>
            <a:r>
              <a:rPr lang="es-ES" sz="2400" b="1" dirty="0"/>
              <a:t>autoconfianza </a:t>
            </a:r>
            <a:r>
              <a:rPr lang="es-ES" sz="2400" dirty="0"/>
              <a:t>del paciente para el manejo de su estoma, 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2400" b="1" dirty="0"/>
              <a:t>mejorando su </a:t>
            </a: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</a:rPr>
              <a:t>adaptación y ajuste social</a:t>
            </a:r>
            <a:r>
              <a:rPr lang="es-ES" sz="2400" dirty="0"/>
              <a:t>.</a:t>
            </a:r>
            <a:r>
              <a:rPr lang="es-ES" sz="2400" baseline="30000" dirty="0"/>
              <a:t>14</a:t>
            </a:r>
            <a:endParaRPr lang="es-ES" sz="2400" dirty="0"/>
          </a:p>
          <a:p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CAD9D4C-A2CA-45B6-A9AD-4E154A972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819" y="1495414"/>
            <a:ext cx="3365086" cy="4486225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7E2D2984-2826-48C3-9B69-6FADDE091328}"/>
              </a:ext>
            </a:extLst>
          </p:cNvPr>
          <p:cNvSpPr/>
          <p:nvPr/>
        </p:nvSpPr>
        <p:spPr>
          <a:xfrm>
            <a:off x="202095" y="6280927"/>
            <a:ext cx="11587134" cy="503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14. Zhang J, Wong FK, </a:t>
            </a:r>
            <a:r>
              <a:rPr lang="es-ES" sz="12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You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LM, Zheng MC, Li Q, Zhang BY, et al. </a:t>
            </a:r>
            <a:r>
              <a:rPr lang="es-ES" sz="12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Efects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enterostomal nurse </a:t>
            </a:r>
            <a:r>
              <a:rPr lang="es-ES" sz="12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telephone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follow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-up </a:t>
            </a:r>
            <a:r>
              <a:rPr lang="es-ES" sz="12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on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postoperative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adjustament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discharged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colostomy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patients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s-ES" sz="12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Cancer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Nurs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2013; 36(6):419-28.</a:t>
            </a:r>
            <a:endParaRPr lang="es-ES" sz="12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054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6942C293-13C6-4364-968A-6273A6B0DEEC}"/>
              </a:ext>
            </a:extLst>
          </p:cNvPr>
          <p:cNvSpPr/>
          <p:nvPr/>
        </p:nvSpPr>
        <p:spPr>
          <a:xfrm>
            <a:off x="3048000" y="319816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ES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A86EE3E-FDE7-4D8C-850C-324D23E00904}"/>
              </a:ext>
            </a:extLst>
          </p:cNvPr>
          <p:cNvSpPr/>
          <p:nvPr/>
        </p:nvSpPr>
        <p:spPr>
          <a:xfrm>
            <a:off x="473100" y="1546651"/>
            <a:ext cx="11245800" cy="4528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80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Facilitar proactividad del paciente</a:t>
            </a:r>
            <a:r>
              <a:rPr lang="es-ES" sz="2400" dirty="0">
                <a:cs typeface="Times New Roman" panose="02020603050405020304" pitchFamily="18" charset="0"/>
              </a:rPr>
              <a:t>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/>
              <a:t>Los pacientes que perciben un </a:t>
            </a:r>
            <a:r>
              <a:rPr lang="es-ES" sz="2400" b="1" dirty="0"/>
              <a:t>mayor control sobre su trayectoria </a:t>
            </a:r>
            <a:r>
              <a:rPr lang="es-ES" sz="2400" dirty="0"/>
              <a:t>de la enfermedad tienen </a:t>
            </a:r>
            <a:r>
              <a:rPr lang="es-ES" sz="2400" b="1" dirty="0"/>
              <a:t>mayores niveles de ajuste</a:t>
            </a:r>
            <a:r>
              <a:rPr lang="es-ES" sz="2400" dirty="0"/>
              <a:t>, </a:t>
            </a:r>
          </a:p>
          <a:p>
            <a:pPr lvl="1">
              <a:lnSpc>
                <a:spcPct val="150000"/>
              </a:lnSpc>
            </a:pPr>
            <a:r>
              <a:rPr lang="es-ES" sz="2400" dirty="0"/>
              <a:t>por lo que</a:t>
            </a:r>
            <a:r>
              <a:rPr lang="es-ES" sz="2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incluir al paciente </a:t>
            </a:r>
            <a:r>
              <a:rPr lang="es-ES" sz="2400" b="1" dirty="0"/>
              <a:t>en todo el proceso de 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toma de decisiones</a:t>
            </a:r>
            <a:r>
              <a:rPr lang="es-ES" sz="2400" dirty="0"/>
              <a:t>, </a:t>
            </a:r>
          </a:p>
          <a:p>
            <a:pPr lvl="1">
              <a:lnSpc>
                <a:spcPct val="150000"/>
              </a:lnSpc>
            </a:pPr>
            <a:r>
              <a:rPr lang="es-ES" sz="2400" dirty="0"/>
              <a:t>desde antes de la operación, debe formar parte de la práctica de enfermería. </a:t>
            </a:r>
          </a:p>
          <a:p>
            <a:pPr lvl="1">
              <a:lnSpc>
                <a:spcPct val="150000"/>
              </a:lnSpc>
            </a:pPr>
            <a:endParaRPr lang="es-ES" sz="2400" dirty="0"/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/>
              <a:t>Además, son importante las </a:t>
            </a:r>
            <a:r>
              <a:rPr lang="es-ES" sz="2800" dirty="0">
                <a:solidFill>
                  <a:schemeClr val="accent1">
                    <a:lumMod val="75000"/>
                  </a:schemeClr>
                </a:solidFill>
              </a:rPr>
              <a:t>medidas de 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información</a:t>
            </a:r>
            <a:r>
              <a:rPr lang="es-E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400" dirty="0"/>
              <a:t>relativas al </a:t>
            </a:r>
            <a:r>
              <a:rPr lang="es-ES" sz="2400" b="1" dirty="0"/>
              <a:t>diagnóstico</a:t>
            </a:r>
            <a:r>
              <a:rPr lang="es-ES" sz="2400" dirty="0"/>
              <a:t> y la </a:t>
            </a:r>
            <a:r>
              <a:rPr lang="es-ES" sz="2400" b="1" dirty="0"/>
              <a:t>ostomía</a:t>
            </a:r>
            <a:r>
              <a:rPr lang="es-ES" sz="2400" dirty="0"/>
              <a:t> durante todo el proceso asistencial.</a:t>
            </a:r>
            <a:r>
              <a:rPr lang="es-ES" sz="2400" baseline="30000" dirty="0"/>
              <a:t>15</a:t>
            </a:r>
            <a:endParaRPr lang="es-ES" sz="24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71F93AE-6B1D-4291-A944-6A62C2254A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435" y="3017644"/>
            <a:ext cx="5120475" cy="384035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20C827E-532A-4AA2-AD67-7F838C744D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2819"/>
            <a:ext cx="5120475" cy="3840356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18AA2EB5-554A-4F52-ABB4-6C70A10A8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95" y="325369"/>
            <a:ext cx="10515600" cy="1325563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 fontScale="90000"/>
          </a:bodyPr>
          <a:lstStyle/>
          <a:p>
            <a:r>
              <a:rPr lang="es-ES" sz="3600" b="1" dirty="0">
                <a:solidFill>
                  <a:schemeClr val="accent5">
                    <a:lumMod val="75000"/>
                  </a:schemeClr>
                </a:solidFill>
              </a:rPr>
              <a:t>INTERVENCIONES QUE INFLUYEN </a:t>
            </a:r>
            <a:br>
              <a:rPr lang="es-ES" sz="36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s-ES" sz="3600" b="1" dirty="0">
                <a:solidFill>
                  <a:schemeClr val="accent5">
                    <a:lumMod val="75000"/>
                  </a:schemeClr>
                </a:solidFill>
              </a:rPr>
              <a:t>EN EL ASPECTO PSICOSOCIAL</a:t>
            </a:r>
            <a:br>
              <a:rPr lang="es-ES" dirty="0">
                <a:effectLst/>
              </a:rPr>
            </a:br>
            <a:endParaRPr lang="es-ES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2361E500-DEED-4CFD-A0C2-3BECC56062EC}"/>
              </a:ext>
            </a:extLst>
          </p:cNvPr>
          <p:cNvSpPr/>
          <p:nvPr/>
        </p:nvSpPr>
        <p:spPr>
          <a:xfrm>
            <a:off x="202095" y="6378773"/>
            <a:ext cx="11787810" cy="291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15. Andrés Martín, L. (2016). </a:t>
            </a:r>
            <a:r>
              <a:rPr lang="es-ES" sz="12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Impacto psicológico y social de una colostomía en el paciente desde el enfoque de enfermería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lang="es-ES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Bachelor's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thesis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es-ES" sz="12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473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6942C293-13C6-4364-968A-6273A6B0DEEC}"/>
              </a:ext>
            </a:extLst>
          </p:cNvPr>
          <p:cNvSpPr/>
          <p:nvPr/>
        </p:nvSpPr>
        <p:spPr>
          <a:xfrm>
            <a:off x="3048000" y="319816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ES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A86EE3E-FDE7-4D8C-850C-324D23E00904}"/>
              </a:ext>
            </a:extLst>
          </p:cNvPr>
          <p:cNvSpPr/>
          <p:nvPr/>
        </p:nvSpPr>
        <p:spPr>
          <a:xfrm>
            <a:off x="543429" y="1650932"/>
            <a:ext cx="11245800" cy="4567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80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Desarrollo de habilidades instrumentales, expresivas y sociales</a:t>
            </a:r>
            <a:r>
              <a:rPr lang="es-ES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endParaRPr lang="es-ES" sz="2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</a:pPr>
            <a:r>
              <a:rPr lang="es-ES" sz="2400" dirty="0">
                <a:ea typeface="Calibri" panose="020F0502020204030204" pitchFamily="34" charset="0"/>
                <a:cs typeface="Times New Roman" panose="02020603050405020304" pitchFamily="18" charset="0"/>
              </a:rPr>
              <a:t>Los sentimientos negativos como </a:t>
            </a:r>
            <a:r>
              <a:rPr lang="es-ES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ansiedad, depresión y angustia</a:t>
            </a:r>
            <a:r>
              <a:rPr lang="es-ES" sz="2400" dirty="0"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lvl="0" algn="just">
              <a:lnSpc>
                <a:spcPct val="115000"/>
              </a:lnSpc>
            </a:pPr>
            <a:r>
              <a:rPr lang="es-ES" sz="2400" dirty="0">
                <a:ea typeface="Calibri" panose="020F0502020204030204" pitchFamily="34" charset="0"/>
                <a:cs typeface="Times New Roman" panose="02020603050405020304" pitchFamily="18" charset="0"/>
              </a:rPr>
              <a:t>surgen concomitantemente a las </a:t>
            </a:r>
            <a:r>
              <a:rPr lang="es-ES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preocupaciones sobre la vida social</a:t>
            </a:r>
          </a:p>
          <a:p>
            <a:pPr lvl="0" algn="just">
              <a:lnSpc>
                <a:spcPct val="115000"/>
              </a:lnSpc>
            </a:pPr>
            <a:r>
              <a:rPr lang="es-ES" sz="2400" dirty="0">
                <a:ea typeface="Calibri" panose="020F0502020204030204" pitchFamily="34" charset="0"/>
                <a:cs typeface="Times New Roman" panose="02020603050405020304" pitchFamily="18" charset="0"/>
              </a:rPr>
              <a:t> y la inseguridad por la </a:t>
            </a:r>
            <a:r>
              <a:rPr lang="es-ES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reintegración</a:t>
            </a:r>
            <a:r>
              <a:rPr lang="es-ES" sz="2400" dirty="0">
                <a:ea typeface="Calibri" panose="020F0502020204030204" pitchFamily="34" charset="0"/>
                <a:cs typeface="Times New Roman" panose="02020603050405020304" pitchFamily="18" charset="0"/>
              </a:rPr>
              <a:t> de papeles y </a:t>
            </a:r>
            <a:r>
              <a:rPr lang="es-ES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funciones sociales previos</a:t>
            </a:r>
            <a:r>
              <a:rPr lang="es-ES" sz="2400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lvl="0" algn="just">
              <a:lnSpc>
                <a:spcPct val="115000"/>
              </a:lnSpc>
            </a:pPr>
            <a:endParaRPr lang="es-ES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</a:pPr>
            <a:r>
              <a:rPr lang="es-ES" sz="2400" dirty="0">
                <a:ea typeface="Calibri" panose="020F0502020204030204" pitchFamily="34" charset="0"/>
                <a:cs typeface="Times New Roman" panose="02020603050405020304" pitchFamily="18" charset="0"/>
              </a:rPr>
              <a:t>Los profesionales de salud debemos reconocer y auxiliar/estimular a los pacientes </a:t>
            </a:r>
          </a:p>
          <a:p>
            <a:pPr lvl="0" algn="just">
              <a:lnSpc>
                <a:spcPct val="115000"/>
              </a:lnSpc>
            </a:pPr>
            <a:r>
              <a:rPr lang="es-ES" sz="2400" dirty="0">
                <a:ea typeface="Calibri" panose="020F0502020204030204" pitchFamily="34" charset="0"/>
                <a:cs typeface="Times New Roman" panose="02020603050405020304" pitchFamily="18" charset="0"/>
              </a:rPr>
              <a:t>en sus esfuerzos para disminuir esas preocupaciones, </a:t>
            </a:r>
          </a:p>
          <a:p>
            <a:pPr lvl="0" algn="just">
              <a:lnSpc>
                <a:spcPct val="115000"/>
              </a:lnSpc>
            </a:pPr>
            <a:r>
              <a:rPr lang="es-ES" sz="2400" dirty="0">
                <a:ea typeface="Calibri" panose="020F0502020204030204" pitchFamily="34" charset="0"/>
                <a:cs typeface="Times New Roman" panose="02020603050405020304" pitchFamily="18" charset="0"/>
              </a:rPr>
              <a:t>ofreciendo este </a:t>
            </a:r>
            <a:r>
              <a:rPr lang="es-ES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soporte profesional </a:t>
            </a:r>
            <a:r>
              <a:rPr lang="es-ES" sz="2400" dirty="0">
                <a:ea typeface="Calibri" panose="020F0502020204030204" pitchFamily="34" charset="0"/>
                <a:cs typeface="Times New Roman" panose="02020603050405020304" pitchFamily="18" charset="0"/>
              </a:rPr>
              <a:t>para que la persona </a:t>
            </a:r>
            <a:r>
              <a:rPr lang="es-ES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busque soluciones apropiadas</a:t>
            </a:r>
            <a:r>
              <a:rPr lang="es-ES" sz="2400" dirty="0">
                <a:ea typeface="Calibri" panose="020F0502020204030204" pitchFamily="34" charset="0"/>
                <a:cs typeface="Times New Roman" panose="02020603050405020304" pitchFamily="18" charset="0"/>
              </a:rPr>
              <a:t>, de carácter </a:t>
            </a:r>
            <a:r>
              <a:rPr lang="es-ES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físico y psicosocial</a:t>
            </a:r>
            <a:r>
              <a:rPr lang="es-ES" sz="24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0B042F4-9E2E-4848-B952-6889741DBB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016" y="2976495"/>
            <a:ext cx="5531547" cy="4148660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41EF3AF7-38C9-423D-9001-1B8FA59BC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081" y="325369"/>
            <a:ext cx="10515600" cy="1325563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 fontScale="90000"/>
          </a:bodyPr>
          <a:lstStyle/>
          <a:p>
            <a:r>
              <a:rPr lang="es-ES" sz="3600" b="1" dirty="0">
                <a:solidFill>
                  <a:schemeClr val="accent5">
                    <a:lumMod val="75000"/>
                  </a:schemeClr>
                </a:solidFill>
              </a:rPr>
              <a:t>INTERVENCIONES QUE INFLUYEN </a:t>
            </a:r>
            <a:br>
              <a:rPr lang="es-ES" sz="36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s-ES" sz="3600" b="1" dirty="0">
                <a:solidFill>
                  <a:schemeClr val="accent5">
                    <a:lumMod val="75000"/>
                  </a:schemeClr>
                </a:solidFill>
              </a:rPr>
              <a:t>EN EL ASPECTO PSICOSOCIAL</a:t>
            </a:r>
            <a:br>
              <a:rPr lang="es-ES" dirty="0">
                <a:effectLst/>
              </a:rPr>
            </a:br>
            <a:endParaRPr lang="es-E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16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8FA0E89A-74FB-42C6-AD75-306BB8BBA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179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>
                <a:solidFill>
                  <a:srgbClr val="FF0000"/>
                </a:solidFill>
              </a:rPr>
              <a:t>FORESTOMA-19</a:t>
            </a:r>
            <a:br>
              <a:rPr lang="es-ES" b="1" dirty="0">
                <a:solidFill>
                  <a:srgbClr val="FF0000"/>
                </a:solidFill>
              </a:rPr>
            </a:br>
            <a:br>
              <a:rPr lang="es-ES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ES" b="1" dirty="0">
                <a:solidFill>
                  <a:schemeClr val="accent6">
                    <a:lumMod val="75000"/>
                  </a:schemeClr>
                </a:solidFill>
              </a:rPr>
              <a:t>Apoyo emocional y psicosocial en </a:t>
            </a:r>
            <a:br>
              <a:rPr lang="es-ES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s-ES" b="1" dirty="0">
                <a:solidFill>
                  <a:schemeClr val="accent6">
                    <a:lumMod val="75000"/>
                  </a:schemeClr>
                </a:solidFill>
              </a:rPr>
              <a:t>el paciente con ostomía</a:t>
            </a:r>
            <a:br>
              <a:rPr lang="es-ES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s-ES" b="1" dirty="0">
                <a:solidFill>
                  <a:schemeClr val="accent1">
                    <a:lumMod val="75000"/>
                  </a:schemeClr>
                </a:solidFill>
              </a:rPr>
            </a:br>
            <a:endParaRPr lang="es-E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44FE1CCB-7C32-4800-8151-6FE0D46E0D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" y="0"/>
            <a:ext cx="12192000" cy="20574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6599037-3F09-482D-A7AB-BC625B67ADD8}"/>
              </a:ext>
            </a:extLst>
          </p:cNvPr>
          <p:cNvSpPr txBox="1"/>
          <p:nvPr/>
        </p:nvSpPr>
        <p:spPr>
          <a:xfrm>
            <a:off x="361122" y="5711687"/>
            <a:ext cx="7020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Claudia N. Pérez Jiménez</a:t>
            </a:r>
          </a:p>
          <a:p>
            <a:r>
              <a:rPr lang="es-ES" dirty="0"/>
              <a:t>Enfermera Práctica Avanzada en el cuidado a personas con ostomía</a:t>
            </a:r>
          </a:p>
          <a:p>
            <a:r>
              <a:rPr lang="es-ES" dirty="0"/>
              <a:t>Experta en Mindfulness e inteligencia emocional</a:t>
            </a:r>
          </a:p>
          <a:p>
            <a:r>
              <a:rPr lang="es-ES" dirty="0"/>
              <a:t>Hospital Costa del Sol, Marbella, Málaga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E320C0E-E0FF-4170-8C34-39173A50550E}"/>
              </a:ext>
            </a:extLst>
          </p:cNvPr>
          <p:cNvSpPr txBox="1"/>
          <p:nvPr/>
        </p:nvSpPr>
        <p:spPr>
          <a:xfrm rot="20266040">
            <a:off x="245008" y="2469202"/>
            <a:ext cx="2691883" cy="1754326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accent1">
                    <a:lumMod val="75000"/>
                  </a:schemeClr>
                </a:solidFill>
              </a:rPr>
              <a:t>Vivencias </a:t>
            </a:r>
          </a:p>
          <a:p>
            <a:pPr algn="ctr"/>
            <a:r>
              <a:rPr lang="es-ES" sz="3600" b="1" dirty="0">
                <a:solidFill>
                  <a:schemeClr val="accent1">
                    <a:lumMod val="75000"/>
                  </a:schemeClr>
                </a:solidFill>
              </a:rPr>
              <a:t>Y</a:t>
            </a:r>
          </a:p>
          <a:p>
            <a:pPr algn="ctr"/>
            <a:r>
              <a:rPr lang="es-ES" sz="3600" b="1" dirty="0">
                <a:solidFill>
                  <a:schemeClr val="accent1">
                    <a:lumMod val="75000"/>
                  </a:schemeClr>
                </a:solidFill>
              </a:rPr>
              <a:t> evidencias</a:t>
            </a:r>
            <a:endParaRPr lang="es-ES" sz="36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546693E-9904-4CA6-84CA-5885E575EA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242" y="2346385"/>
            <a:ext cx="2509577" cy="33653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2539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253">
        <p:random/>
      </p:transition>
    </mc:Choice>
    <mc:Fallback>
      <p:transition spd="slow" advTm="325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65C09AD2-95E7-442C-B74B-3C226A3FE2FB}"/>
              </a:ext>
            </a:extLst>
          </p:cNvPr>
          <p:cNvSpPr/>
          <p:nvPr/>
        </p:nvSpPr>
        <p:spPr>
          <a:xfrm>
            <a:off x="566057" y="1496705"/>
            <a:ext cx="11092544" cy="4707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Ø"/>
              <a:tabLst>
                <a:tab pos="90170" algn="l"/>
              </a:tabLst>
            </a:pPr>
            <a:r>
              <a:rPr lang="es-ES" sz="280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Facilitar contacto con otras personas con ostomía</a:t>
            </a:r>
            <a:r>
              <a:rPr lang="es-ES" sz="2000" b="1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:</a:t>
            </a:r>
            <a:r>
              <a:rPr lang="es-ES" sz="2000" b="1" u="sng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 </a:t>
            </a:r>
          </a:p>
          <a:p>
            <a:pPr lvl="0" algn="just">
              <a:lnSpc>
                <a:spcPct val="150000"/>
              </a:lnSpc>
              <a:tabLst>
                <a:tab pos="90170" algn="l"/>
              </a:tabLst>
            </a:pPr>
            <a:r>
              <a:rPr lang="es-ES" sz="2400" b="1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“</a:t>
            </a:r>
            <a:r>
              <a:rPr lang="es-ES" sz="22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favorece una percepción no catastrofista </a:t>
            </a:r>
            <a:r>
              <a:rPr lang="es-ES" sz="22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la situación, </a:t>
            </a:r>
          </a:p>
          <a:p>
            <a:pPr lvl="0" algn="just">
              <a:lnSpc>
                <a:spcPct val="150000"/>
              </a:lnSpc>
              <a:tabLst>
                <a:tab pos="90170" algn="l"/>
              </a:tabLst>
            </a:pPr>
            <a:r>
              <a:rPr lang="es-ES" sz="22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mejora la </a:t>
            </a:r>
            <a:r>
              <a:rPr lang="es-ES" sz="2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aceptación</a:t>
            </a:r>
            <a:r>
              <a:rPr lang="es-ES" sz="22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2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 </a:t>
            </a:r>
            <a:r>
              <a:rPr lang="es-ES" sz="22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favorece el </a:t>
            </a:r>
            <a:r>
              <a:rPr lang="es-ES" sz="2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afrontamiento</a:t>
            </a:r>
            <a:r>
              <a:rPr lang="es-ES" sz="22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lvl="0" algn="just">
              <a:lnSpc>
                <a:spcPct val="150000"/>
              </a:lnSpc>
              <a:tabLst>
                <a:tab pos="90170" algn="l"/>
              </a:tabLst>
            </a:pPr>
            <a:r>
              <a:rPr lang="es-ES" sz="22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disminuyendo</a:t>
            </a:r>
            <a:r>
              <a:rPr lang="es-ES" sz="22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la vez el </a:t>
            </a:r>
            <a:r>
              <a:rPr lang="es-ES" sz="22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sufrimiento emocional</a:t>
            </a:r>
            <a:r>
              <a:rPr lang="es-ES" sz="22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lvl="0" algn="just">
              <a:lnSpc>
                <a:spcPct val="150000"/>
              </a:lnSpc>
              <a:tabLst>
                <a:tab pos="90170" algn="l"/>
              </a:tabLst>
            </a:pPr>
            <a:endParaRPr lang="es-ES" sz="24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tabLst>
                <a:tab pos="90170" algn="l"/>
              </a:tabLst>
            </a:pPr>
            <a:r>
              <a:rPr lang="es-ES" sz="22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Por ello, se </a:t>
            </a:r>
            <a:r>
              <a:rPr lang="es-ES" sz="2200" dirty="0">
                <a:latin typeface="Cambria" panose="02040503050406030204" pitchFamily="18" charset="0"/>
                <a:cs typeface="Times New Roman" panose="02020603050405020304" pitchFamily="18" charset="0"/>
              </a:rPr>
              <a:t>aconseja </a:t>
            </a:r>
            <a:r>
              <a:rPr lang="es-ES" sz="2200" b="1" i="1" dirty="0">
                <a:latin typeface="Cambria" panose="02040503050406030204" pitchFamily="18" charset="0"/>
                <a:cs typeface="Times New Roman" panose="02020603050405020304" pitchFamily="18" charset="0"/>
              </a:rPr>
              <a:t>incluirla </a:t>
            </a:r>
            <a:r>
              <a:rPr lang="es-ES" sz="2200" b="1" i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los programas de cuidados </a:t>
            </a:r>
            <a:r>
              <a:rPr lang="es-ES" sz="22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s-ES" sz="2200" b="1" i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personas con ostomías </a:t>
            </a:r>
            <a:r>
              <a:rPr lang="es-ES" sz="22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desde el postoperatorio al ser una </a:t>
            </a:r>
            <a:r>
              <a:rPr lang="es-E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intervención altamente eficaz</a:t>
            </a:r>
            <a:r>
              <a:rPr lang="es-ES" sz="24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2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el proceso de </a:t>
            </a:r>
            <a:r>
              <a:rPr lang="es-E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afrontamiento</a:t>
            </a:r>
            <a:r>
              <a:rPr lang="es-ES" sz="24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del </a:t>
            </a:r>
            <a:r>
              <a:rPr lang="es-ES" sz="24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ostomizado</a:t>
            </a:r>
            <a:r>
              <a:rPr lang="es-ES" sz="22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según un </a:t>
            </a:r>
            <a:r>
              <a:rPr lang="es-ES" sz="22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ensayo clínico aleatorio y controlado </a:t>
            </a:r>
            <a:r>
              <a:rPr lang="es-ES" sz="22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51 pacientes.</a:t>
            </a:r>
            <a:r>
              <a:rPr lang="es-ES" sz="2200" baseline="300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DAEE6EA5-EBFC-4308-9F06-F2BF82893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081" y="325369"/>
            <a:ext cx="10515600" cy="1325563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 fontScale="90000"/>
          </a:bodyPr>
          <a:lstStyle/>
          <a:p>
            <a:r>
              <a:rPr lang="es-ES" sz="3600" b="1" dirty="0">
                <a:solidFill>
                  <a:schemeClr val="accent5">
                    <a:lumMod val="75000"/>
                  </a:schemeClr>
                </a:solidFill>
              </a:rPr>
              <a:t>INTERVENCIONES QUE INFLUYEN </a:t>
            </a:r>
            <a:br>
              <a:rPr lang="es-ES" sz="36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s-ES" sz="3600" b="1" dirty="0">
                <a:solidFill>
                  <a:schemeClr val="accent5">
                    <a:lumMod val="75000"/>
                  </a:schemeClr>
                </a:solidFill>
              </a:rPr>
              <a:t>EN EL ASPECTO PSICOSOCIAL</a:t>
            </a:r>
            <a:br>
              <a:rPr lang="es-ES" dirty="0">
                <a:effectLst/>
              </a:rPr>
            </a:br>
            <a:endParaRPr lang="es-ES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D11512E-1F0E-4B61-8D7C-8AE97402223C}"/>
              </a:ext>
            </a:extLst>
          </p:cNvPr>
          <p:cNvSpPr/>
          <p:nvPr/>
        </p:nvSpPr>
        <p:spPr>
          <a:xfrm>
            <a:off x="436352" y="6301798"/>
            <a:ext cx="113192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16. Martin-Muñoz B, Montesinos-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Gálvez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AC,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Crepillo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-Diaz AY,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Jódar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-Sánchez F. Effectiveness of a social interaction intervention to improve the coping process of ostomates: A randomized and controlled trial. JWOCN. De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próxima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aparición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. 2019</a:t>
            </a:r>
            <a:endParaRPr lang="es-ES" sz="12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327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65C09AD2-95E7-442C-B74B-3C226A3FE2FB}"/>
              </a:ext>
            </a:extLst>
          </p:cNvPr>
          <p:cNvSpPr/>
          <p:nvPr/>
        </p:nvSpPr>
        <p:spPr>
          <a:xfrm>
            <a:off x="566057" y="1496705"/>
            <a:ext cx="11092544" cy="2989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Ø"/>
              <a:tabLst>
                <a:tab pos="90170" algn="l"/>
              </a:tabLst>
            </a:pPr>
            <a:r>
              <a:rPr lang="es-ES" sz="280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Facilitar contacto con otras personas con ostomía</a:t>
            </a:r>
            <a:r>
              <a:rPr lang="es-ES" sz="2000" b="1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:</a:t>
            </a:r>
            <a:r>
              <a:rPr lang="es-ES" sz="2000" b="1" u="sng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 </a:t>
            </a:r>
          </a:p>
          <a:p>
            <a:pPr marL="342900" lvl="0" indent="-342900" algn="just">
              <a:buFont typeface="Wingdings" panose="05000000000000000000" pitchFamily="2" charset="2"/>
              <a:buChar char="Ø"/>
              <a:tabLst>
                <a:tab pos="90170" algn="l"/>
              </a:tabLst>
            </a:pPr>
            <a:endParaRPr lang="es-ES" sz="2000" b="1" u="sng" dirty="0">
              <a:latin typeface="Cambria" panose="02040503050406030204" pitchFamily="18" charset="0"/>
              <a:ea typeface="Calibri" panose="020F0502020204030204" pitchFamily="34" charset="0"/>
              <a:cs typeface="BigCaslon-Medium"/>
            </a:endParaRPr>
          </a:p>
          <a:p>
            <a:pPr algn="just">
              <a:lnSpc>
                <a:spcPct val="150000"/>
              </a:lnSpc>
              <a:tabLst>
                <a:tab pos="90170" algn="l"/>
              </a:tabLst>
            </a:pPr>
            <a:r>
              <a:rPr lang="es-ES" sz="2400" dirty="0"/>
              <a:t>El programa </a:t>
            </a:r>
            <a:r>
              <a:rPr lang="es-ES" sz="2400" b="1" dirty="0"/>
              <a:t>“ayuda emocional entre paciente </a:t>
            </a:r>
            <a:r>
              <a:rPr lang="es-ES" sz="2400" b="1" dirty="0" err="1"/>
              <a:t>ostomizados</a:t>
            </a:r>
            <a:r>
              <a:rPr lang="es-ES" sz="2400" dirty="0"/>
              <a:t>” trata, mediante las visitas de </a:t>
            </a:r>
            <a:r>
              <a:rPr lang="es-ES" sz="2400" b="1" dirty="0">
                <a:solidFill>
                  <a:schemeClr val="accent2">
                    <a:lumMod val="75000"/>
                  </a:schemeClr>
                </a:solidFill>
              </a:rPr>
              <a:t>personas voluntarias </a:t>
            </a:r>
            <a:r>
              <a:rPr lang="es-ES" sz="2400" dirty="0"/>
              <a:t>que han pasado por idéntica experiencia, ser una ayuda para la persona recientemente </a:t>
            </a:r>
            <a:r>
              <a:rPr lang="es-ES" sz="2400" dirty="0" err="1"/>
              <a:t>ostomizada</a:t>
            </a:r>
            <a:r>
              <a:rPr lang="es-ES" sz="2400" dirty="0"/>
              <a:t> aportando apoyo emocional y favoreciendo el proceso de </a:t>
            </a:r>
            <a:r>
              <a:rPr lang="es-ES" sz="2400" b="1" dirty="0"/>
              <a:t>afrontamiento y adaptación</a:t>
            </a:r>
            <a:r>
              <a:rPr lang="es-ES" sz="2400" dirty="0"/>
              <a:t>.</a:t>
            </a:r>
            <a:r>
              <a:rPr lang="es-ES" sz="2400" baseline="30000" dirty="0"/>
              <a:t>16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DAEE6EA5-EBFC-4308-9F06-F2BF82893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081" y="325369"/>
            <a:ext cx="10515600" cy="1325563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 fontScale="90000"/>
          </a:bodyPr>
          <a:lstStyle/>
          <a:p>
            <a:r>
              <a:rPr lang="es-ES" sz="3600" b="1" dirty="0">
                <a:solidFill>
                  <a:schemeClr val="accent5">
                    <a:lumMod val="75000"/>
                  </a:schemeClr>
                </a:solidFill>
              </a:rPr>
              <a:t>INTERVENCIONES QUE INFLUYEN </a:t>
            </a:r>
            <a:br>
              <a:rPr lang="es-ES" sz="36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s-ES" sz="3600" b="1" dirty="0">
                <a:solidFill>
                  <a:schemeClr val="accent5">
                    <a:lumMod val="75000"/>
                  </a:schemeClr>
                </a:solidFill>
              </a:rPr>
              <a:t>EN EL ASPECTO PSICOSOCIAL</a:t>
            </a:r>
            <a:br>
              <a:rPr lang="es-ES" dirty="0">
                <a:effectLst/>
              </a:rPr>
            </a:br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991956A-8448-43A4-A276-19CEDAB37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469" y="2539285"/>
            <a:ext cx="5759531" cy="431871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689894EA-97BD-4968-865E-2A08E514B3A0}"/>
              </a:ext>
            </a:extLst>
          </p:cNvPr>
          <p:cNvSpPr/>
          <p:nvPr/>
        </p:nvSpPr>
        <p:spPr>
          <a:xfrm>
            <a:off x="436352" y="6301798"/>
            <a:ext cx="113192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16. Martin-Muñoz B, Montesinos-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Gálvez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AC,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Crepillo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-Diaz AY,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Jódar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-Sánchez F. Effectiveness of a social interaction intervention to improve the coping process of ostomates: A randomized and controlled trial. JWOCN. De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próxima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aparición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. 2019</a:t>
            </a:r>
            <a:endParaRPr lang="es-ES" sz="12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751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65C09AD2-95E7-442C-B74B-3C226A3FE2FB}"/>
              </a:ext>
            </a:extLst>
          </p:cNvPr>
          <p:cNvSpPr/>
          <p:nvPr/>
        </p:nvSpPr>
        <p:spPr>
          <a:xfrm>
            <a:off x="566056" y="1529362"/>
            <a:ext cx="11186233" cy="1036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Ø"/>
              <a:tabLst>
                <a:tab pos="90170" algn="l"/>
              </a:tabLst>
            </a:pPr>
            <a:r>
              <a:rPr lang="es-ES" sz="280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Facilitar contacto con otras personas con ostomía</a:t>
            </a:r>
            <a:r>
              <a:rPr lang="es-ES" sz="2000" b="1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:</a:t>
            </a:r>
            <a:r>
              <a:rPr lang="es-ES" sz="2000" b="1" u="sng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 </a:t>
            </a:r>
          </a:p>
          <a:p>
            <a:pPr lvl="0" algn="just">
              <a:tabLst>
                <a:tab pos="90170" algn="l"/>
              </a:tabLst>
            </a:pPr>
            <a:endParaRPr lang="es-ES" sz="2000" baseline="30000" dirty="0">
              <a:solidFill>
                <a:srgbClr val="FF0000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tabLst>
                <a:tab pos="90170" algn="l"/>
              </a:tabLst>
            </a:pPr>
            <a:r>
              <a:rPr lang="es-E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DAEE6EA5-EBFC-4308-9F06-F2BF82893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081" y="325369"/>
            <a:ext cx="10515600" cy="1325563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 fontScale="90000"/>
          </a:bodyPr>
          <a:lstStyle/>
          <a:p>
            <a:r>
              <a:rPr lang="es-ES" sz="3600" b="1" dirty="0">
                <a:solidFill>
                  <a:schemeClr val="accent5">
                    <a:lumMod val="75000"/>
                  </a:schemeClr>
                </a:solidFill>
              </a:rPr>
              <a:t>INTERVENCIONES QUE INFLUYEN </a:t>
            </a:r>
            <a:br>
              <a:rPr lang="es-ES" sz="36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s-ES" sz="3600" b="1" dirty="0">
                <a:solidFill>
                  <a:schemeClr val="accent5">
                    <a:lumMod val="75000"/>
                  </a:schemeClr>
                </a:solidFill>
              </a:rPr>
              <a:t>EN EL ASPECTO PSICOSOCIAL</a:t>
            </a:r>
            <a:br>
              <a:rPr lang="es-ES" dirty="0">
                <a:effectLst/>
              </a:rPr>
            </a:br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230F377-01F2-40AD-831A-F3B791D31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669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0D4C97A5-E4FE-4DC3-8BE0-8B0A3201435A}"/>
              </a:ext>
            </a:extLst>
          </p:cNvPr>
          <p:cNvSpPr/>
          <p:nvPr/>
        </p:nvSpPr>
        <p:spPr>
          <a:xfrm>
            <a:off x="549728" y="1650932"/>
            <a:ext cx="11092544" cy="427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es-ES" sz="280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Técnicas de educación basadas en grupos:</a:t>
            </a:r>
            <a:r>
              <a:rPr lang="es-ES" sz="2400" b="1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 </a:t>
            </a:r>
          </a:p>
          <a:p>
            <a:pPr lvl="0">
              <a:lnSpc>
                <a:spcPct val="115000"/>
              </a:lnSpc>
            </a:pPr>
            <a:r>
              <a:rPr lang="es-ES" sz="2400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con educadores que ya tenían un estoma, </a:t>
            </a:r>
          </a:p>
          <a:p>
            <a:pPr lvl="0">
              <a:lnSpc>
                <a:spcPct val="115000"/>
              </a:lnSpc>
            </a:pPr>
            <a:r>
              <a:rPr lang="es-ES" sz="2400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		guiados por especialistas en ostomías, </a:t>
            </a:r>
          </a:p>
          <a:p>
            <a:pPr lvl="0">
              <a:lnSpc>
                <a:spcPct val="115000"/>
              </a:lnSpc>
            </a:pPr>
            <a:r>
              <a:rPr lang="es-ES" sz="2400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	se ha demostrado que son un </a:t>
            </a:r>
            <a:r>
              <a:rPr lang="es-ES" sz="2400" b="1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método eficaz de aprendizaje </a:t>
            </a:r>
          </a:p>
          <a:p>
            <a:pPr lvl="0">
              <a:lnSpc>
                <a:spcPct val="115000"/>
              </a:lnSpc>
            </a:pPr>
            <a:r>
              <a:rPr lang="es-ES" sz="2400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con </a:t>
            </a:r>
            <a:r>
              <a:rPr lang="es-ES" sz="2400" b="1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beneficios </a:t>
            </a:r>
            <a:r>
              <a:rPr lang="es-ES" sz="2400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sobre </a:t>
            </a:r>
            <a:r>
              <a:rPr lang="es-ES" sz="2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la adaptación social </a:t>
            </a:r>
            <a:r>
              <a:rPr lang="es-ES" sz="2400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de las personas con ostomías.</a:t>
            </a:r>
            <a:r>
              <a:rPr lang="es-ES" sz="2400" baseline="30000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10,11,12</a:t>
            </a:r>
          </a:p>
          <a:p>
            <a:pPr lvl="0">
              <a:lnSpc>
                <a:spcPct val="115000"/>
              </a:lnSpc>
            </a:pPr>
            <a:endParaRPr lang="es-ES" sz="2400" baseline="30000" dirty="0">
              <a:latin typeface="Cambria" panose="02040503050406030204" pitchFamily="18" charset="0"/>
              <a:ea typeface="Calibri" panose="020F0502020204030204" pitchFamily="34" charset="0"/>
              <a:cs typeface="BigCaslon-Medium"/>
            </a:endParaRPr>
          </a:p>
          <a:p>
            <a:pPr lvl="0">
              <a:lnSpc>
                <a:spcPct val="115000"/>
              </a:lnSpc>
            </a:pPr>
            <a:r>
              <a:rPr lang="es-ES" sz="2400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 La interacción con otras personas con ostomías es importante ya que la </a:t>
            </a:r>
            <a:r>
              <a:rPr lang="es-ES" sz="2400" b="1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vivencia en grupo</a:t>
            </a:r>
            <a:r>
              <a:rPr lang="es-ES" sz="2400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 y el </a:t>
            </a:r>
            <a:r>
              <a:rPr lang="es-ES" sz="2400" b="1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intercambio de experiencias </a:t>
            </a:r>
            <a:r>
              <a:rPr lang="es-ES" sz="2400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con otras personas que comparten situaciones semejantes </a:t>
            </a:r>
            <a:r>
              <a:rPr lang="es-ES" sz="2400" b="1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favorecen una mejor adaptación </a:t>
            </a:r>
            <a:r>
              <a:rPr lang="es-ES" sz="2400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en relación a la ostomía.</a:t>
            </a:r>
            <a:r>
              <a:rPr lang="es-ES" sz="2400" baseline="30000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63</a:t>
            </a:r>
            <a:endParaRPr lang="es-ES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0B1F1AC5-1BC1-4CF7-ABCD-35C10F89E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081" y="325369"/>
            <a:ext cx="10515600" cy="1325563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 fontScale="90000"/>
          </a:bodyPr>
          <a:lstStyle/>
          <a:p>
            <a:r>
              <a:rPr lang="es-ES" sz="3600" b="1" dirty="0">
                <a:solidFill>
                  <a:schemeClr val="accent5">
                    <a:lumMod val="75000"/>
                  </a:schemeClr>
                </a:solidFill>
              </a:rPr>
              <a:t>INTERVENCIONES QUE INFLUYEN </a:t>
            </a:r>
            <a:br>
              <a:rPr lang="es-ES" sz="36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s-ES" sz="3600" b="1" dirty="0">
                <a:solidFill>
                  <a:schemeClr val="accent5">
                    <a:lumMod val="75000"/>
                  </a:schemeClr>
                </a:solidFill>
              </a:rPr>
              <a:t>EN EL ASPECTO PSICOSOCIAL</a:t>
            </a:r>
            <a:br>
              <a:rPr lang="es-ES" dirty="0">
                <a:effectLst/>
              </a:rPr>
            </a:br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275829C-E1A0-4988-A4E7-23A7D38F9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28" y="2246856"/>
            <a:ext cx="7587343" cy="569050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9874837-63F7-4ECD-A80B-73B50424B0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071" y="1141866"/>
            <a:ext cx="4116671" cy="685800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204D7ECB-D041-46F8-A4B2-1E360D1A2C60}"/>
              </a:ext>
            </a:extLst>
          </p:cNvPr>
          <p:cNvSpPr/>
          <p:nvPr/>
        </p:nvSpPr>
        <p:spPr>
          <a:xfrm>
            <a:off x="7861356" y="1035661"/>
            <a:ext cx="4392386" cy="702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430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AAE0C3E1-E1D0-457F-8D7B-6EC583CE744E}"/>
              </a:ext>
            </a:extLst>
          </p:cNvPr>
          <p:cNvSpPr/>
          <p:nvPr/>
        </p:nvSpPr>
        <p:spPr>
          <a:xfrm>
            <a:off x="251081" y="1485128"/>
            <a:ext cx="10692374" cy="49412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es-ES" sz="280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Inclusión en la sociedad: </a:t>
            </a:r>
          </a:p>
          <a:p>
            <a:pPr lvl="0" algn="just">
              <a:lnSpc>
                <a:spcPct val="115000"/>
              </a:lnSpc>
            </a:pPr>
            <a:endParaRPr lang="es-ES" sz="22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s-ES" sz="2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El </a:t>
            </a:r>
            <a:r>
              <a:rPr lang="es-ES" sz="3200" b="1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80%</a:t>
            </a:r>
            <a:r>
              <a:rPr lang="es-ES" sz="22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 los pacientes con ostomía: </a:t>
            </a:r>
            <a:r>
              <a:rPr lang="es-ES" sz="2800" b="1" i="1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el trabajo le ha ayudado </a:t>
            </a:r>
            <a:r>
              <a:rPr lang="es-ES" sz="2400" b="1" i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 su recuperación </a:t>
            </a:r>
            <a:endParaRPr lang="es-ES" sz="2600" b="1" i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s-ES" sz="2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el </a:t>
            </a:r>
            <a:r>
              <a:rPr lang="es-ES" sz="3200" b="1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92% </a:t>
            </a:r>
            <a:r>
              <a:rPr lang="es-ES" sz="2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 considera una necesidad </a:t>
            </a:r>
            <a:r>
              <a:rPr lang="es-ES" sz="2800" b="1" i="1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tratar este tema durante su recuperación</a:t>
            </a:r>
            <a:r>
              <a:rPr lang="es-ES" sz="2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s-ES" sz="2200" baseline="30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64</a:t>
            </a:r>
            <a:r>
              <a:rPr lang="es-ES" sz="2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just">
              <a:lnSpc>
                <a:spcPct val="150000"/>
              </a:lnSpc>
            </a:pPr>
            <a:endParaRPr lang="es-ES" sz="22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s-ES" sz="2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Las </a:t>
            </a:r>
            <a:r>
              <a:rPr lang="es-ES" sz="2200" b="1" i="1" dirty="0">
                <a:solidFill>
                  <a:prstClr val="black"/>
                </a:solidFill>
                <a:cs typeface="Times New Roman" panose="02020603050405020304" pitchFamily="18" charset="0"/>
              </a:rPr>
              <a:t>principales dificultades </a:t>
            </a:r>
            <a:r>
              <a:rPr lang="es-ES" sz="2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encontradas por las personas con ostomías digestivas de eliminación para su incorporación laboral, están relacionadas con la presencia del estoma: </a:t>
            </a:r>
            <a:r>
              <a:rPr lang="es-ES" sz="22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incomodidad e incapacidad para moverse</a:t>
            </a:r>
            <a:r>
              <a:rPr lang="es-ES" sz="2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2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miedo al despegue</a:t>
            </a:r>
            <a:r>
              <a:rPr lang="es-ES" sz="2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al </a:t>
            </a:r>
            <a:r>
              <a:rPr lang="es-ES" sz="22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olor</a:t>
            </a:r>
            <a:r>
              <a:rPr lang="es-ES" sz="2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a los </a:t>
            </a:r>
            <a:r>
              <a:rPr lang="es-ES" sz="2200" b="1" dirty="0">
                <a:solidFill>
                  <a:prstClr val="black"/>
                </a:solidFill>
                <a:cs typeface="Times New Roman" panose="02020603050405020304" pitchFamily="18" charset="0"/>
              </a:rPr>
              <a:t>ruidos </a:t>
            </a:r>
            <a:r>
              <a:rPr lang="es-ES" sz="2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 gases y </a:t>
            </a:r>
            <a:r>
              <a:rPr lang="es-ES" sz="2200" b="1" dirty="0">
                <a:solidFill>
                  <a:prstClr val="black"/>
                </a:solidFill>
                <a:cs typeface="Times New Roman" panose="02020603050405020304" pitchFamily="18" charset="0"/>
              </a:rPr>
              <a:t>dificultades</a:t>
            </a:r>
            <a:r>
              <a:rPr lang="es-ES" sz="2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para participar en </a:t>
            </a:r>
            <a:r>
              <a:rPr lang="es-ES" sz="2200" b="1" dirty="0">
                <a:solidFill>
                  <a:prstClr val="black"/>
                </a:solidFill>
                <a:cs typeface="Times New Roman" panose="02020603050405020304" pitchFamily="18" charset="0"/>
              </a:rPr>
              <a:t>actividades sociales</a:t>
            </a:r>
            <a:r>
              <a:rPr lang="es-ES" sz="2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s-ES" sz="2200" baseline="30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64 </a:t>
            </a:r>
            <a:endParaRPr lang="es-ES" sz="22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17794D5F-9E73-411F-AB1F-ABEF1A0AD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081" y="325369"/>
            <a:ext cx="10515600" cy="1325563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 fontScale="90000"/>
          </a:bodyPr>
          <a:lstStyle/>
          <a:p>
            <a:r>
              <a:rPr lang="es-ES" sz="3600" b="1" dirty="0">
                <a:solidFill>
                  <a:schemeClr val="accent5">
                    <a:lumMod val="75000"/>
                  </a:schemeClr>
                </a:solidFill>
              </a:rPr>
              <a:t>INTERVENCIONES QUE INFLUYEN </a:t>
            </a:r>
            <a:br>
              <a:rPr lang="es-ES" sz="36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s-ES" sz="3600" b="1" dirty="0">
                <a:solidFill>
                  <a:schemeClr val="accent5">
                    <a:lumMod val="75000"/>
                  </a:schemeClr>
                </a:solidFill>
              </a:rPr>
              <a:t>EN EL ASPECTO PSICOSOCIAL</a:t>
            </a:r>
            <a:br>
              <a:rPr lang="es-ES" dirty="0">
                <a:effectLst/>
              </a:rPr>
            </a:br>
            <a:endParaRPr lang="es-E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17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AAE0C3E1-E1D0-457F-8D7B-6EC583CE744E}"/>
              </a:ext>
            </a:extLst>
          </p:cNvPr>
          <p:cNvSpPr/>
          <p:nvPr/>
        </p:nvSpPr>
        <p:spPr>
          <a:xfrm>
            <a:off x="251081" y="1485128"/>
            <a:ext cx="10692374" cy="4493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es-ES" sz="280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Inclusión en la sociedad: </a:t>
            </a:r>
          </a:p>
          <a:p>
            <a:pPr lvl="0" algn="just">
              <a:lnSpc>
                <a:spcPct val="115000"/>
              </a:lnSpc>
            </a:pPr>
            <a:endParaRPr lang="es-ES" sz="2800" b="1" dirty="0">
              <a:solidFill>
                <a:schemeClr val="accent2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s-ES" sz="2400" b="1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Trabajar</a:t>
            </a:r>
            <a:r>
              <a:rPr lang="es-ES" sz="24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aumenta la </a:t>
            </a:r>
            <a:r>
              <a:rPr lang="es-ES" sz="2600" b="1" i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confianza</a:t>
            </a:r>
            <a:r>
              <a:rPr lang="es-ES" sz="2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i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 sí mismos</a:t>
            </a:r>
            <a:r>
              <a:rPr lang="es-ES" sz="24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refuerza la </a:t>
            </a:r>
            <a:r>
              <a:rPr lang="es-ES" sz="2600" b="1" i="1" dirty="0">
                <a:solidFill>
                  <a:prstClr val="black"/>
                </a:solidFill>
                <a:cs typeface="Times New Roman" panose="02020603050405020304" pitchFamily="18" charset="0"/>
              </a:rPr>
              <a:t>autoestima </a:t>
            </a:r>
          </a:p>
          <a:p>
            <a:pPr lvl="0" algn="just">
              <a:lnSpc>
                <a:spcPct val="115000"/>
              </a:lnSpc>
            </a:pPr>
            <a:r>
              <a:rPr lang="es-ES" sz="24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y hace sentir a la </a:t>
            </a:r>
            <a:r>
              <a:rPr lang="es-ES" sz="26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persona útil y productiva </a:t>
            </a:r>
            <a:r>
              <a:rPr lang="es-ES" sz="24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para la sociedad. </a:t>
            </a:r>
          </a:p>
          <a:p>
            <a:pPr lvl="0" algn="just">
              <a:lnSpc>
                <a:spcPct val="115000"/>
              </a:lnSpc>
            </a:pPr>
            <a:r>
              <a:rPr lang="es-ES" sz="24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Los pacientes deben ser alentados a volver a trabajar o a hacer trabajo de voluntariado</a:t>
            </a:r>
            <a:r>
              <a:rPr lang="es-ES" sz="2400" baseline="30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tras su recuperación.</a:t>
            </a:r>
            <a:r>
              <a:rPr lang="es-ES" sz="2400" baseline="30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33</a:t>
            </a:r>
            <a:r>
              <a:rPr lang="es-ES" sz="24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just">
              <a:lnSpc>
                <a:spcPct val="115000"/>
              </a:lnSpc>
            </a:pPr>
            <a:endParaRPr lang="es-ES" sz="24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s-ES" sz="24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El </a:t>
            </a:r>
            <a:r>
              <a:rPr lang="es-ES" sz="2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desempleo</a:t>
            </a:r>
            <a:r>
              <a:rPr lang="es-ES" sz="24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tiene un </a:t>
            </a:r>
            <a:r>
              <a:rPr lang="es-ES" sz="2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efecto muy negativo </a:t>
            </a:r>
            <a:r>
              <a:rPr lang="es-ES" sz="24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sobre el </a:t>
            </a:r>
            <a:r>
              <a:rPr lang="es-ES" sz="2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bienestar subjetivo </a:t>
            </a:r>
          </a:p>
          <a:p>
            <a:pPr lvl="0" algn="just">
              <a:lnSpc>
                <a:spcPct val="115000"/>
              </a:lnSpc>
            </a:pPr>
            <a:r>
              <a:rPr lang="es-ES" sz="24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que va más allá de las dificultades económicas que esta situación puede generar. </a:t>
            </a:r>
          </a:p>
          <a:p>
            <a:pPr lvl="0" algn="just">
              <a:lnSpc>
                <a:spcPct val="115000"/>
              </a:lnSpc>
            </a:pPr>
            <a:endParaRPr lang="es-ES" sz="22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17794D5F-9E73-411F-AB1F-ABEF1A0AD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081" y="325369"/>
            <a:ext cx="10515600" cy="1325563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 fontScale="90000"/>
          </a:bodyPr>
          <a:lstStyle/>
          <a:p>
            <a:r>
              <a:rPr lang="es-ES" sz="3600" b="1" dirty="0">
                <a:solidFill>
                  <a:schemeClr val="accent5">
                    <a:lumMod val="75000"/>
                  </a:schemeClr>
                </a:solidFill>
              </a:rPr>
              <a:t>INTERVENCIONES QUE INFLUYEN </a:t>
            </a:r>
            <a:br>
              <a:rPr lang="es-ES" sz="36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s-ES" sz="3600" b="1" dirty="0">
                <a:solidFill>
                  <a:schemeClr val="accent5">
                    <a:lumMod val="75000"/>
                  </a:schemeClr>
                </a:solidFill>
              </a:rPr>
              <a:t>EN EL ASPECTO PSICOSOCIAL</a:t>
            </a:r>
            <a:br>
              <a:rPr lang="es-ES" dirty="0">
                <a:effectLst/>
              </a:rPr>
            </a:b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EF9CE9C-1F4C-4A15-BC9B-44676B578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710" y="3069771"/>
            <a:ext cx="6228289" cy="46707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876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7485DCA-C1C3-435D-A68C-78411C2B9E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425" y="1247941"/>
            <a:ext cx="3598568" cy="269892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115C753C-1802-493C-A945-5F7E227C01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640697" cy="348052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AAA8B47-C16F-417E-8415-DF03184F6B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923" y="1014921"/>
            <a:ext cx="3976469" cy="298235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FD2F414-64CE-40B7-8571-1D1C103D53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379" y="3946867"/>
            <a:ext cx="3791243" cy="291113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A026FC5-12A8-4AD2-9108-886282FF2F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43" y="1014921"/>
            <a:ext cx="4815840" cy="361188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DDFA01D8-B556-457D-A652-1247672D87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973" y="4609882"/>
            <a:ext cx="4222139" cy="2374953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4242589-9E48-498D-9E96-91112683C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95" y="325369"/>
            <a:ext cx="10515600" cy="1325563"/>
          </a:xfrm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r>
              <a:rPr lang="es-ES" sz="32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RELACIÓN ENFERMERA-PACIENTE-FAMILIA </a:t>
            </a:r>
            <a:br>
              <a:rPr lang="es-ES" dirty="0">
                <a:effectLst/>
              </a:rPr>
            </a:br>
            <a:endParaRPr lang="es-ES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238B7557-02DF-4417-9FF5-23935DF009F8}"/>
              </a:ext>
            </a:extLst>
          </p:cNvPr>
          <p:cNvSpPr/>
          <p:nvPr/>
        </p:nvSpPr>
        <p:spPr>
          <a:xfrm rot="21032998">
            <a:off x="1140247" y="3368699"/>
            <a:ext cx="9911505" cy="157068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endParaRPr lang="es-ES" sz="2400" dirty="0"/>
          </a:p>
          <a:p>
            <a:pPr indent="449580" algn="just">
              <a:lnSpc>
                <a:spcPct val="115000"/>
              </a:lnSpc>
              <a:spcAft>
                <a:spcPts val="800"/>
              </a:spcAft>
            </a:pPr>
            <a:r>
              <a:rPr lang="es-ES" sz="36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 decisiva para la adaptación a la ostomía. </a:t>
            </a:r>
          </a:p>
          <a:p>
            <a:endParaRPr lang="es-E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433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D6DF12EF-7718-4460-B157-E5F83A8BB85E}"/>
              </a:ext>
            </a:extLst>
          </p:cNvPr>
          <p:cNvSpPr/>
          <p:nvPr/>
        </p:nvSpPr>
        <p:spPr>
          <a:xfrm>
            <a:off x="373023" y="1475346"/>
            <a:ext cx="11445954" cy="3266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800"/>
              </a:spcAft>
            </a:pPr>
            <a:endParaRPr lang="es-ES" sz="2400" dirty="0">
              <a:solidFill>
                <a:srgbClr val="000000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800"/>
              </a:spcAft>
            </a:pPr>
            <a:r>
              <a:rPr lang="es-ES" sz="24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 </a:t>
            </a:r>
            <a:r>
              <a:rPr lang="es-ES" sz="24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estudio multicéntrico </a:t>
            </a:r>
            <a:r>
              <a:rPr lang="es-ES" sz="24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realizado sobre </a:t>
            </a:r>
            <a:r>
              <a:rPr lang="es-ES" sz="24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4739</a:t>
            </a:r>
            <a:r>
              <a:rPr lang="es-ES" sz="24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personas</a:t>
            </a:r>
            <a:r>
              <a:rPr lang="es-ES" sz="24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confirma que </a:t>
            </a:r>
          </a:p>
          <a:p>
            <a:pPr indent="449580" algn="just">
              <a:lnSpc>
                <a:spcPct val="115000"/>
              </a:lnSpc>
              <a:spcAft>
                <a:spcPts val="800"/>
              </a:spcAft>
            </a:pPr>
            <a:r>
              <a:rPr lang="es-ES" sz="24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los pacientes </a:t>
            </a:r>
            <a:r>
              <a:rPr lang="es-ES" sz="24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 </a:t>
            </a:r>
            <a:r>
              <a:rPr lang="es-ES" sz="24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percibían</a:t>
            </a:r>
            <a:r>
              <a:rPr lang="es-ES" sz="24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un </a:t>
            </a: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interés sincero del</a:t>
            </a:r>
            <a:r>
              <a:rPr lang="es-ES" sz="24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profesional</a:t>
            </a:r>
            <a:r>
              <a:rPr lang="es-ES" sz="24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hacia su proceso,</a:t>
            </a:r>
          </a:p>
          <a:p>
            <a:pPr indent="449580" algn="just">
              <a:lnSpc>
                <a:spcPct val="115000"/>
              </a:lnSpc>
              <a:spcAft>
                <a:spcPts val="800"/>
              </a:spcAft>
            </a:pPr>
            <a:r>
              <a:rPr lang="es-ES" sz="24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obtenían </a:t>
            </a:r>
            <a:r>
              <a:rPr lang="es-E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mejores puntuaciones </a:t>
            </a:r>
            <a:r>
              <a:rPr lang="es-ES" sz="24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el cuestionario </a:t>
            </a:r>
            <a:r>
              <a:rPr lang="es-ES" sz="24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s-ES" sz="24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calidad de vida</a:t>
            </a:r>
            <a:r>
              <a:rPr lang="es-ES" sz="2400" b="1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,</a:t>
            </a:r>
            <a:endParaRPr lang="es-ES" sz="2400" dirty="0">
              <a:solidFill>
                <a:srgbClr val="000000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800"/>
              </a:spcAft>
            </a:pPr>
            <a:r>
              <a:rPr lang="es-ES" sz="2400" i="1" dirty="0"/>
              <a:t>resultando</a:t>
            </a:r>
            <a:r>
              <a:rPr lang="es-ES" sz="24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400" i="1" dirty="0"/>
              <a:t>así</a:t>
            </a:r>
            <a:r>
              <a:rPr lang="es-ES" sz="24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b="1" i="1" dirty="0">
                <a:solidFill>
                  <a:schemeClr val="accent1">
                    <a:lumMod val="75000"/>
                  </a:schemeClr>
                </a:solidFill>
              </a:rPr>
              <a:t>decisiva la relación </a:t>
            </a:r>
            <a:r>
              <a:rPr lang="es-ES" sz="2400" i="1" dirty="0"/>
              <a:t>que se establece</a:t>
            </a:r>
            <a:r>
              <a:rPr lang="es-ES" sz="24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b="1" i="1" dirty="0">
                <a:solidFill>
                  <a:schemeClr val="accent1">
                    <a:lumMod val="75000"/>
                  </a:schemeClr>
                </a:solidFill>
              </a:rPr>
              <a:t>entre ambos </a:t>
            </a:r>
          </a:p>
          <a:p>
            <a:pPr indent="449580" algn="just">
              <a:lnSpc>
                <a:spcPct val="115000"/>
              </a:lnSpc>
              <a:spcAft>
                <a:spcPts val="800"/>
              </a:spcAft>
            </a:pPr>
            <a:r>
              <a:rPr lang="es-ES" sz="2400" i="1" dirty="0"/>
              <a:t>para la </a:t>
            </a:r>
            <a:r>
              <a:rPr lang="es-ES" sz="2800" b="1" i="1" dirty="0">
                <a:solidFill>
                  <a:schemeClr val="accent1">
                    <a:lumMod val="75000"/>
                  </a:schemeClr>
                </a:solidFill>
              </a:rPr>
              <a:t>adaptación a la ostomía</a:t>
            </a:r>
            <a:r>
              <a:rPr lang="es-ES" sz="2400" dirty="0"/>
              <a:t>.</a:t>
            </a:r>
            <a:r>
              <a:rPr lang="es-ES" sz="2400" baseline="30000" dirty="0"/>
              <a:t>17</a:t>
            </a:r>
            <a:endParaRPr lang="es-ES" sz="2400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6C441C04-85EB-4E19-B79D-A98BCE19C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95" y="325370"/>
            <a:ext cx="10321000" cy="693962"/>
          </a:xfrm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r>
              <a:rPr lang="es-ES" sz="32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RELACIÓN ENFERMERA-PACIENTE-FAMILIA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6696880-5C89-4DD5-8073-EA7D1E144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586" y="4160438"/>
            <a:ext cx="3353414" cy="2697562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C28B4054-1571-43A9-A9A3-68797DB47B26}"/>
              </a:ext>
            </a:extLst>
          </p:cNvPr>
          <p:cNvSpPr/>
          <p:nvPr/>
        </p:nvSpPr>
        <p:spPr>
          <a:xfrm>
            <a:off x="202095" y="6532630"/>
            <a:ext cx="11445953" cy="291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es-ES" sz="12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17. Marqués P, </a:t>
            </a:r>
            <a:r>
              <a:rPr lang="es-ES" sz="1200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Marrel</a:t>
            </a:r>
            <a:r>
              <a:rPr lang="es-ES" sz="12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A, </a:t>
            </a:r>
            <a:r>
              <a:rPr lang="es-ES" sz="1200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Jambon</a:t>
            </a:r>
            <a:r>
              <a:rPr lang="es-ES" sz="12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B. </a:t>
            </a:r>
            <a:r>
              <a:rPr lang="es-ES" sz="1200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Quality</a:t>
            </a:r>
            <a:r>
              <a:rPr lang="es-ES" sz="12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of</a:t>
            </a:r>
            <a:r>
              <a:rPr lang="es-ES" sz="12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live</a:t>
            </a:r>
            <a:r>
              <a:rPr lang="es-ES" sz="12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in </a:t>
            </a:r>
            <a:r>
              <a:rPr lang="es-ES" sz="1200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patients</a:t>
            </a:r>
            <a:r>
              <a:rPr lang="es-ES" sz="12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with</a:t>
            </a:r>
            <a:r>
              <a:rPr lang="es-ES" sz="12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stomas</a:t>
            </a:r>
            <a:r>
              <a:rPr lang="es-ES" sz="12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s-ES" sz="1200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the</a:t>
            </a:r>
            <a:r>
              <a:rPr lang="es-ES" sz="12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Montreaux</a:t>
            </a:r>
            <a:r>
              <a:rPr lang="es-ES" sz="12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study</a:t>
            </a:r>
            <a:r>
              <a:rPr lang="es-ES" sz="12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. ANZ J </a:t>
            </a:r>
            <a:r>
              <a:rPr lang="es-ES" sz="1200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Surg</a:t>
            </a:r>
            <a:r>
              <a:rPr lang="es-ES" sz="12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. 2003; 49(2): 48-55. </a:t>
            </a:r>
            <a:endParaRPr lang="es-ES" sz="1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5732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B25ACE04-EA15-44BC-A0C7-4E3FA5FF3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95" y="325369"/>
            <a:ext cx="10515600" cy="1325563"/>
          </a:xfrm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r>
              <a:rPr lang="es-ES" sz="32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RELACIÓN ENFERMERA-PACIENTE-FAMILIA </a:t>
            </a:r>
            <a:br>
              <a:rPr lang="es-ES" dirty="0">
                <a:effectLst/>
              </a:rPr>
            </a:br>
            <a:endParaRPr lang="es-ES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6DF12EF-7718-4460-B157-E5F83A8BB85E}"/>
              </a:ext>
            </a:extLst>
          </p:cNvPr>
          <p:cNvSpPr/>
          <p:nvPr/>
        </p:nvSpPr>
        <p:spPr>
          <a:xfrm>
            <a:off x="202095" y="2077029"/>
            <a:ext cx="11080194" cy="3126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800"/>
              </a:spcAft>
            </a:pPr>
            <a:endParaRPr lang="es-ES" sz="2400" dirty="0">
              <a:solidFill>
                <a:srgbClr val="000000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800"/>
              </a:spcAft>
            </a:pPr>
            <a:r>
              <a:rPr lang="es-ES" sz="24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actitud</a:t>
            </a:r>
            <a:r>
              <a:rPr lang="es-ES" sz="24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del </a:t>
            </a: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profesional sanitario </a:t>
            </a:r>
          </a:p>
          <a:p>
            <a:pPr indent="449580" algn="just">
              <a:lnSpc>
                <a:spcPct val="115000"/>
              </a:lnSpc>
              <a:spcAft>
                <a:spcPts val="800"/>
              </a:spcAft>
            </a:pPr>
            <a:r>
              <a:rPr lang="es-ES" sz="24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de </a:t>
            </a:r>
            <a:r>
              <a:rPr lang="es-E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normalidad</a:t>
            </a:r>
            <a:r>
              <a:rPr lang="es-ES" sz="24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al realizar los cuidados,</a:t>
            </a:r>
          </a:p>
          <a:p>
            <a:pPr indent="449580" algn="just">
              <a:lnSpc>
                <a:spcPct val="115000"/>
              </a:lnSpc>
              <a:spcAft>
                <a:spcPts val="800"/>
              </a:spcAft>
            </a:pPr>
            <a:r>
              <a:rPr lang="es-ES" sz="24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la </a:t>
            </a:r>
            <a:r>
              <a:rPr lang="es-E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escucha activa</a:t>
            </a:r>
            <a:r>
              <a:rPr lang="es-ES" sz="24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la </a:t>
            </a:r>
            <a:r>
              <a:rPr lang="es-E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empatía</a:t>
            </a:r>
            <a:r>
              <a:rPr lang="es-ES" sz="24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indent="449580" algn="just">
              <a:lnSpc>
                <a:spcPct val="115000"/>
              </a:lnSpc>
              <a:spcAft>
                <a:spcPts val="800"/>
              </a:spcAft>
            </a:pPr>
            <a:r>
              <a:rPr lang="es-ES" sz="24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y la </a:t>
            </a:r>
            <a:r>
              <a:rPr lang="es-E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presencia</a:t>
            </a:r>
            <a:r>
              <a:rPr lang="es-ES" sz="24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aptitud de </a:t>
            </a:r>
            <a:r>
              <a:rPr lang="es-E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disponibilidad</a:t>
            </a:r>
            <a:r>
              <a:rPr lang="es-ES" sz="24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indent="449580" algn="just">
              <a:lnSpc>
                <a:spcPct val="115000"/>
              </a:lnSpc>
              <a:spcAft>
                <a:spcPts val="800"/>
              </a:spcAft>
            </a:pPr>
            <a:r>
              <a:rPr lang="es-ES" sz="24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resultan de gran ayuda en el proceso.</a:t>
            </a:r>
            <a:r>
              <a:rPr lang="es-ES" sz="2400" baseline="300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s-E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B5DF109-7BD0-4975-A2F6-9DF14DA31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7970" y="1492412"/>
            <a:ext cx="3139725" cy="2356154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9B0C4A2-65BF-4921-BB4B-B63B654BFC94}"/>
              </a:ext>
            </a:extLst>
          </p:cNvPr>
          <p:cNvSpPr/>
          <p:nvPr/>
        </p:nvSpPr>
        <p:spPr>
          <a:xfrm>
            <a:off x="379826" y="6387256"/>
            <a:ext cx="11647299" cy="503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es-E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 Martín Muñoz, B., Panduro Jiménez, R. M., Crespillo Díaz, Y., Rojas Suárez, L., &amp; González Navarro, S. (2010). El proceso de afrontamiento en personas recientemente ostomizadas. </a:t>
            </a:r>
            <a:r>
              <a:rPr lang="es-ES" sz="1200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Index de Enfermería</a:t>
            </a:r>
            <a:r>
              <a:rPr lang="es-E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s-ES" sz="1200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</a:t>
            </a:r>
            <a:r>
              <a:rPr lang="es-E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(2-3), 115-119.</a:t>
            </a:r>
            <a:endParaRPr lang="es-ES" sz="12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5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A97302B-C278-4399-AF05-C001CD2F60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31" y="4771412"/>
            <a:ext cx="2365719" cy="157427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0ED1DD2-BCDC-487C-B5F7-40A378A20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606" y="1064749"/>
            <a:ext cx="2741534" cy="1535259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1E33972F-31F8-4E81-B4F9-4556F0F08A82}"/>
              </a:ext>
            </a:extLst>
          </p:cNvPr>
          <p:cNvSpPr/>
          <p:nvPr/>
        </p:nvSpPr>
        <p:spPr>
          <a:xfrm>
            <a:off x="-1434906" y="1299448"/>
            <a:ext cx="10972801" cy="2867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0" lvl="3" indent="-4572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es-ES" sz="280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Educación del paciente </a:t>
            </a:r>
          </a:p>
          <a:p>
            <a:pPr lvl="3">
              <a:lnSpc>
                <a:spcPct val="115000"/>
              </a:lnSpc>
            </a:pPr>
            <a:r>
              <a:rPr lang="es-ES" sz="280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	y la familia</a:t>
            </a:r>
          </a:p>
          <a:p>
            <a:pPr marL="1828800" lvl="3" indent="-457200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es-ES" sz="2800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Se contribuye a que</a:t>
            </a:r>
          </a:p>
          <a:p>
            <a:pPr lvl="3">
              <a:lnSpc>
                <a:spcPct val="115000"/>
              </a:lnSpc>
            </a:pPr>
            <a:r>
              <a:rPr lang="es-ES" sz="2800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	aprendan a 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manejar </a:t>
            </a:r>
          </a:p>
          <a:p>
            <a:pPr lvl="3">
              <a:lnSpc>
                <a:spcPct val="115000"/>
              </a:lnSpc>
            </a:pP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	su ostomía con éxito</a:t>
            </a:r>
            <a:endParaRPr lang="es-ES" sz="2800" b="1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 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395AC996-D446-4DB5-A8F6-3F2D30D59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95" y="325370"/>
            <a:ext cx="8505807" cy="546828"/>
          </a:xfrm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r>
              <a:rPr lang="es-ES" sz="32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RELACIÓN ENFERMERA-PACIENTE-FAMILIA</a:t>
            </a:r>
            <a:endParaRPr lang="es-ES" dirty="0"/>
          </a:p>
        </p:txBody>
      </p:sp>
      <p:sp>
        <p:nvSpPr>
          <p:cNvPr id="5" name="Flecha: hacia abajo 4">
            <a:extLst>
              <a:ext uri="{FF2B5EF4-FFF2-40B4-BE49-F238E27FC236}">
                <a16:creationId xmlns:a16="http://schemas.microsoft.com/office/drawing/2014/main" id="{7279A4FC-01F3-4F96-8EB5-5D22F1B0A662}"/>
              </a:ext>
            </a:extLst>
          </p:cNvPr>
          <p:cNvSpPr/>
          <p:nvPr/>
        </p:nvSpPr>
        <p:spPr>
          <a:xfrm>
            <a:off x="2771335" y="872198"/>
            <a:ext cx="5779479" cy="5948821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b="1" dirty="0">
              <a:latin typeface="Cambria" panose="02040503050406030204" pitchFamily="18" charset="0"/>
            </a:endParaRPr>
          </a:p>
          <a:p>
            <a:pPr algn="ctr"/>
            <a:endParaRPr lang="es-ES" sz="2400" b="1" dirty="0">
              <a:latin typeface="Cambria" panose="02040503050406030204" pitchFamily="18" charset="0"/>
            </a:endParaRPr>
          </a:p>
          <a:p>
            <a:pPr algn="ctr"/>
            <a:r>
              <a:rPr lang="es-ES" sz="2400" b="1" dirty="0">
                <a:latin typeface="Cambria" panose="02040503050406030204" pitchFamily="18" charset="0"/>
              </a:rPr>
              <a:t>miedo, vergüenza, problemas con la imagen corporal, sexualidad</a:t>
            </a:r>
            <a:r>
              <a:rPr lang="es-ES" sz="2400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,</a:t>
            </a:r>
          </a:p>
          <a:p>
            <a:pPr algn="ctr"/>
            <a:r>
              <a:rPr lang="es-ES" sz="2400" b="1" dirty="0">
                <a:latin typeface="Cambria" panose="02040503050406030204" pitchFamily="18" charset="0"/>
              </a:rPr>
              <a:t>complicaciones postoperatorias,</a:t>
            </a:r>
          </a:p>
          <a:p>
            <a:pPr algn="ctr"/>
            <a:r>
              <a:rPr lang="es-ES" sz="2400" b="1" dirty="0">
                <a:latin typeface="Cambria" panose="02040503050406030204" pitchFamily="18" charset="0"/>
              </a:rPr>
              <a:t>estados depresivos </a:t>
            </a:r>
            <a:r>
              <a:rPr lang="es-ES" sz="2400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y el </a:t>
            </a:r>
            <a:r>
              <a:rPr lang="es-ES" sz="2400" b="1" dirty="0">
                <a:latin typeface="Cambria" panose="02040503050406030204" pitchFamily="18" charset="0"/>
              </a:rPr>
              <a:t>estrés</a:t>
            </a:r>
            <a:r>
              <a:rPr lang="es-ES" sz="2400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 </a:t>
            </a:r>
            <a:r>
              <a:rPr lang="es-ES" sz="2400" b="1" dirty="0">
                <a:latin typeface="Cambria" panose="02040503050406030204" pitchFamily="18" charset="0"/>
              </a:rPr>
              <a:t>en el paciente y su familia,</a:t>
            </a:r>
          </a:p>
          <a:p>
            <a:pPr algn="ctr"/>
            <a:r>
              <a:rPr lang="es-ES" sz="2400" b="1" dirty="0">
                <a:latin typeface="Cambria" panose="02040503050406030204" pitchFamily="18" charset="0"/>
              </a:rPr>
              <a:t>reduce las ideas y conductas suicidas</a:t>
            </a:r>
            <a:r>
              <a:rPr lang="es-ES" sz="1600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.(13)</a:t>
            </a:r>
            <a:endParaRPr lang="es-ES" sz="1600" b="1" dirty="0">
              <a:latin typeface="Cambria" panose="02040503050406030204" pitchFamily="18" charset="0"/>
            </a:endParaRPr>
          </a:p>
        </p:txBody>
      </p:sp>
      <p:sp>
        <p:nvSpPr>
          <p:cNvPr id="6" name="Flecha: hacia arriba 5">
            <a:extLst>
              <a:ext uri="{FF2B5EF4-FFF2-40B4-BE49-F238E27FC236}">
                <a16:creationId xmlns:a16="http://schemas.microsoft.com/office/drawing/2014/main" id="{B97E52D1-FD82-40E9-9A3D-C79B3A00BEBD}"/>
              </a:ext>
            </a:extLst>
          </p:cNvPr>
          <p:cNvSpPr/>
          <p:nvPr/>
        </p:nvSpPr>
        <p:spPr>
          <a:xfrm>
            <a:off x="7540282" y="1064749"/>
            <a:ext cx="4651717" cy="5793251"/>
          </a:xfrm>
          <a:prstGeom prst="upArrow">
            <a:avLst/>
          </a:prstGeom>
          <a:solidFill>
            <a:srgbClr val="F094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latin typeface="Cambria" panose="02040503050406030204" pitchFamily="18" charset="0"/>
              </a:rPr>
              <a:t>confianza </a:t>
            </a:r>
            <a:r>
              <a:rPr lang="es-ES" sz="2400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personal para tomar decisiones,</a:t>
            </a:r>
          </a:p>
          <a:p>
            <a:pPr algn="ctr"/>
            <a:r>
              <a:rPr lang="es-ES" sz="2400" b="1" dirty="0">
                <a:latin typeface="Cambria" panose="02040503050406030204" pitchFamily="18" charset="0"/>
              </a:rPr>
              <a:t>mejora la aceptación del problema</a:t>
            </a:r>
            <a:r>
              <a:rPr lang="es-ES" sz="2400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, </a:t>
            </a:r>
          </a:p>
          <a:p>
            <a:pPr algn="ctr"/>
            <a:r>
              <a:rPr lang="es-ES" sz="2400" b="1" dirty="0">
                <a:latin typeface="Cambria" panose="02040503050406030204" pitchFamily="18" charset="0"/>
              </a:rPr>
              <a:t>acelera la rehabilitación,</a:t>
            </a:r>
          </a:p>
          <a:p>
            <a:pPr algn="ctr"/>
            <a:r>
              <a:rPr lang="es-ES" sz="2400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logra la </a:t>
            </a:r>
            <a:r>
              <a:rPr lang="es-ES" sz="2400" b="1" dirty="0">
                <a:latin typeface="Cambria" panose="02040503050406030204" pitchFamily="18" charset="0"/>
              </a:rPr>
              <a:t>reintegración laboral precoz</a:t>
            </a:r>
            <a:endParaRPr lang="es-ES" sz="2400" dirty="0">
              <a:latin typeface="Cambria" panose="02040503050406030204" pitchFamily="18" charset="0"/>
              <a:ea typeface="Calibri" panose="020F0502020204030204" pitchFamily="34" charset="0"/>
              <a:cs typeface="BigCaslon-Medium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2A1CE3E-C77A-4AB8-83F4-80B842EAF058}"/>
              </a:ext>
            </a:extLst>
          </p:cNvPr>
          <p:cNvSpPr/>
          <p:nvPr/>
        </p:nvSpPr>
        <p:spPr>
          <a:xfrm>
            <a:off x="202095" y="6252651"/>
            <a:ext cx="11787809" cy="503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13. del Río, N. G., Castro, N. M., Delgado, C. C., Rodríguez, A. M. F., Clemente, M. J. H., &amp; Fernández, Y. G. (2013). Los cuidados de enfermería en el impacto psicológico del paciente </a:t>
            </a:r>
            <a:r>
              <a:rPr lang="es-ES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ostomizado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  <a:r>
              <a:rPr lang="es-ES" sz="12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Revista ENE de Enfermería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s-ES" sz="12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(3).</a:t>
            </a:r>
            <a:endParaRPr lang="es-ES" sz="12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325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40B6B4A-A6ED-44DD-9900-ACDD85A62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877" y="1469841"/>
            <a:ext cx="2805126" cy="3862556"/>
          </a:xfrm>
          <a:prstGeom prst="rect">
            <a:avLst/>
          </a:prstGeom>
        </p:spPr>
      </p:pic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9AC3C9D-0638-4260-9B3A-FA3E861469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522" y="0"/>
            <a:ext cx="3248478" cy="1105054"/>
          </a:xfr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6B442E1-8F7F-4028-A4F1-91A884117710}"/>
              </a:ext>
            </a:extLst>
          </p:cNvPr>
          <p:cNvSpPr txBox="1"/>
          <p:nvPr/>
        </p:nvSpPr>
        <p:spPr>
          <a:xfrm>
            <a:off x="1258956" y="4963065"/>
            <a:ext cx="10177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13D2352-A4B6-46B0-8231-A678208E84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304" y="1282147"/>
            <a:ext cx="3778342" cy="2824311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10B882B6-11CC-4637-960A-050EBC9890A7}"/>
              </a:ext>
            </a:extLst>
          </p:cNvPr>
          <p:cNvSpPr/>
          <p:nvPr/>
        </p:nvSpPr>
        <p:spPr>
          <a:xfrm>
            <a:off x="207459" y="5886321"/>
            <a:ext cx="1177708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Producen una serie de tensiones tanto físicas como psicológicas y sociales que pueden llevar a la inadaptación y a peores resultados de salud (1)</a:t>
            </a:r>
          </a:p>
          <a:p>
            <a:pPr algn="just"/>
            <a:r>
              <a:rPr lang="es-ES" sz="1200" dirty="0"/>
              <a:t>1.Piwonka MA1, Merino JM. </a:t>
            </a:r>
            <a:r>
              <a:rPr lang="es-ES" sz="1200" dirty="0" err="1"/>
              <a:t>Factors</a:t>
            </a:r>
            <a:r>
              <a:rPr lang="es-ES" sz="1200" dirty="0"/>
              <a:t> </a:t>
            </a:r>
            <a:r>
              <a:rPr lang="es-ES" sz="1200" dirty="0" err="1"/>
              <a:t>which</a:t>
            </a:r>
            <a:r>
              <a:rPr lang="es-ES" sz="1200" dirty="0"/>
              <a:t> determine </a:t>
            </a:r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s-ES" sz="1200" dirty="0" err="1"/>
              <a:t>psychological</a:t>
            </a:r>
            <a:r>
              <a:rPr lang="es-ES" sz="1200" dirty="0"/>
              <a:t> </a:t>
            </a:r>
            <a:r>
              <a:rPr lang="es-ES" sz="1200" dirty="0" err="1"/>
              <a:t>adjustment</a:t>
            </a:r>
            <a:r>
              <a:rPr lang="es-ES" sz="1200" dirty="0"/>
              <a:t> </a:t>
            </a:r>
            <a:r>
              <a:rPr lang="es-ES" sz="1200" dirty="0" err="1"/>
              <a:t>to</a:t>
            </a:r>
            <a:r>
              <a:rPr lang="es-ES" sz="1200" dirty="0"/>
              <a:t> </a:t>
            </a:r>
            <a:r>
              <a:rPr lang="es-ES" sz="1200" dirty="0" err="1"/>
              <a:t>permanent</a:t>
            </a:r>
            <a:r>
              <a:rPr lang="es-ES" sz="1200" dirty="0"/>
              <a:t> </a:t>
            </a:r>
            <a:r>
              <a:rPr lang="es-ES" sz="1200" dirty="0" err="1"/>
              <a:t>colostomies</a:t>
            </a:r>
            <a:r>
              <a:rPr lang="es-ES" sz="1200" dirty="0"/>
              <a:t>. </a:t>
            </a:r>
            <a:r>
              <a:rPr lang="es-ES" sz="1200" dirty="0" err="1"/>
              <a:t>An</a:t>
            </a:r>
            <a:r>
              <a:rPr lang="es-ES" sz="1200" dirty="0"/>
              <a:t> </a:t>
            </a:r>
            <a:r>
              <a:rPr lang="es-ES" sz="1200" dirty="0" err="1"/>
              <a:t>empirical</a:t>
            </a:r>
            <a:r>
              <a:rPr lang="es-ES" sz="1200" dirty="0"/>
              <a:t> </a:t>
            </a:r>
            <a:r>
              <a:rPr lang="es-ES" sz="1200" dirty="0" err="1"/>
              <a:t>study</a:t>
            </a:r>
            <a:r>
              <a:rPr lang="es-ES" sz="1200" dirty="0"/>
              <a:t> in Santiago, Chile. </a:t>
            </a:r>
            <a:r>
              <a:rPr lang="es-ES" sz="1200" dirty="0" err="1"/>
              <a:t>Rev</a:t>
            </a:r>
            <a:r>
              <a:rPr lang="es-ES" sz="1200" dirty="0"/>
              <a:t> </a:t>
            </a:r>
            <a:r>
              <a:rPr lang="es-ES" sz="1200" dirty="0" err="1"/>
              <a:t>Med</a:t>
            </a:r>
            <a:r>
              <a:rPr lang="es-ES" sz="1200" dirty="0"/>
              <a:t> </a:t>
            </a:r>
            <a:r>
              <a:rPr lang="es-ES" sz="1200" dirty="0" err="1"/>
              <a:t>Chil</a:t>
            </a:r>
            <a:r>
              <a:rPr lang="es-ES" sz="1200" dirty="0"/>
              <a:t>. 1999; 127 (6): 675-83.</a:t>
            </a:r>
          </a:p>
          <a:p>
            <a:pPr algn="just">
              <a:spcAft>
                <a:spcPts val="0"/>
              </a:spcAft>
            </a:pPr>
            <a:endParaRPr lang="es-E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32745DE6-EBE9-48E4-9D03-255C49608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896" y="442272"/>
            <a:ext cx="10515600" cy="1325563"/>
          </a:xfrm>
        </p:spPr>
        <p:txBody>
          <a:bodyPr/>
          <a:lstStyle/>
          <a:p>
            <a:r>
              <a:rPr lang="es-ES" sz="3600" b="1" dirty="0">
                <a:solidFill>
                  <a:schemeClr val="accent5">
                    <a:lumMod val="75000"/>
                  </a:schemeClr>
                </a:solidFill>
              </a:rPr>
              <a:t>EL ESTOMA COMO FUENTE DE ESTRÉS</a:t>
            </a:r>
            <a:br>
              <a:rPr lang="es-ES" dirty="0">
                <a:effectLst/>
              </a:rPr>
            </a:br>
            <a:endParaRPr lang="es-ES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48212FD-F17E-401F-8659-C2BF1783E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74" y="1394855"/>
            <a:ext cx="2581275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352DF4A-3836-4D73-8965-C177D005D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14" y="3646100"/>
            <a:ext cx="3604014" cy="206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1">
            <a:extLst>
              <a:ext uri="{FF2B5EF4-FFF2-40B4-BE49-F238E27FC236}">
                <a16:creationId xmlns:a16="http://schemas.microsoft.com/office/drawing/2014/main" id="{C9A130FC-6CCA-41E4-8310-A3C0A3605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768" y="3835860"/>
            <a:ext cx="2805125" cy="1866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182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1C26EB30-9450-499D-88B5-13EF5F0C8896}"/>
              </a:ext>
            </a:extLst>
          </p:cNvPr>
          <p:cNvSpPr/>
          <p:nvPr/>
        </p:nvSpPr>
        <p:spPr>
          <a:xfrm>
            <a:off x="478435" y="1291178"/>
            <a:ext cx="11318823" cy="4444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es-ES" sz="280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Educación del personal sanitario</a:t>
            </a:r>
          </a:p>
          <a:p>
            <a:pPr algn="just">
              <a:lnSpc>
                <a:spcPct val="115000"/>
              </a:lnSpc>
            </a:pPr>
            <a:endParaRPr lang="es-ES" sz="2800" b="1" dirty="0">
              <a:solidFill>
                <a:schemeClr val="accent2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2400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Es muy importante el </a:t>
            </a:r>
            <a:r>
              <a:rPr lang="es-ES" sz="2400" b="1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papel</a:t>
            </a:r>
            <a:r>
              <a:rPr lang="es-ES" sz="2400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 del personal de </a:t>
            </a:r>
            <a:r>
              <a:rPr lang="es-ES" sz="2400" b="1" dirty="0">
                <a:solidFill>
                  <a:schemeClr val="accent1"/>
                </a:solidFill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enfermería</a:t>
            </a:r>
            <a:r>
              <a:rPr lang="es-ES" sz="2400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2400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		en el </a:t>
            </a:r>
            <a:r>
              <a:rPr lang="es-ES" sz="2400" b="1" dirty="0">
                <a:solidFill>
                  <a:srgbClr val="0070C0"/>
                </a:solidFill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impacto psicológico </a:t>
            </a:r>
            <a:r>
              <a:rPr lang="es-ES" sz="2400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de los pacientes portadores de una ostomía,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2400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	y la necesidad de </a:t>
            </a:r>
            <a:r>
              <a:rPr lang="es-ES" sz="2400" b="1" dirty="0">
                <a:solidFill>
                  <a:srgbClr val="FF0000"/>
                </a:solidFill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mejorar</a:t>
            </a:r>
            <a:r>
              <a:rPr lang="es-ES" sz="2400" b="1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 la oferta de </a:t>
            </a:r>
            <a:r>
              <a:rPr lang="es-ES" sz="2400" b="1" dirty="0">
                <a:solidFill>
                  <a:srgbClr val="FF0000"/>
                </a:solidFill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educación continua </a:t>
            </a:r>
            <a:r>
              <a:rPr lang="es-ES" sz="2400" b="1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del personal</a:t>
            </a:r>
            <a:r>
              <a:rPr lang="es-ES" sz="2400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,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2400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ya que se ha demostrado aquellos profesionales con pocos conocimientos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2400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	sobre los cuidados que requieren este tipo de pacientes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2400" b="1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		</a:t>
            </a:r>
            <a:r>
              <a:rPr lang="es-E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aumentan</a:t>
            </a:r>
            <a:r>
              <a:rPr lang="es-ES" sz="2400" b="1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 su nivel de </a:t>
            </a:r>
            <a:r>
              <a:rPr lang="es-E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confianza</a:t>
            </a:r>
            <a:r>
              <a:rPr lang="es-ES" sz="2400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2400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y sus </a:t>
            </a:r>
            <a:r>
              <a:rPr lang="es-E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conocimientos</a:t>
            </a:r>
            <a:r>
              <a:rPr lang="es-ES" sz="24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 </a:t>
            </a:r>
            <a:r>
              <a:rPr lang="es-ES" sz="2400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en la </a:t>
            </a:r>
            <a:r>
              <a:rPr lang="es-E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calidad del cuidado </a:t>
            </a:r>
            <a:r>
              <a:rPr lang="es-ES" sz="2400" b="1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del estoma</a:t>
            </a:r>
            <a:r>
              <a:rPr lang="es-ES" sz="2400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.</a:t>
            </a:r>
            <a:r>
              <a:rPr lang="es-ES" sz="2400" baseline="30000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18, 19</a:t>
            </a:r>
            <a:r>
              <a:rPr lang="es-ES" sz="2400" dirty="0">
                <a:solidFill>
                  <a:srgbClr val="FF0000"/>
                </a:solidFill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s-ES" sz="2400" dirty="0">
              <a:solidFill>
                <a:srgbClr val="FF0000"/>
              </a:solidFill>
              <a:latin typeface="Cambria" panose="02040503050406030204" pitchFamily="18" charset="0"/>
              <a:ea typeface="Calibri" panose="020F0502020204030204" pitchFamily="34" charset="0"/>
              <a:cs typeface="BigCaslon-Medium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5D1C78BB-741F-49C9-A07B-6B53461E0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95" y="325370"/>
            <a:ext cx="8505807" cy="546828"/>
          </a:xfrm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r>
              <a:rPr lang="es-ES" sz="32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RELACIÓN ENFERMERA-PACIENTE-FAMILIA</a:t>
            </a:r>
            <a:endParaRPr lang="es-ES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471B0382-7180-437E-9B85-6B35F85641EF}"/>
              </a:ext>
            </a:extLst>
          </p:cNvPr>
          <p:cNvSpPr/>
          <p:nvPr/>
        </p:nvSpPr>
        <p:spPr>
          <a:xfrm>
            <a:off x="0" y="6353375"/>
            <a:ext cx="11797258" cy="504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18. </a:t>
            </a:r>
            <a:r>
              <a:rPr lang="es-ES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Gemmill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R; </a:t>
            </a:r>
            <a:r>
              <a:rPr lang="es-ES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Kravits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M; Ortiz, M; Anderson, C; </a:t>
            </a:r>
            <a:r>
              <a:rPr lang="es-ES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Lai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L; Grant, M. </a:t>
            </a:r>
            <a:r>
              <a:rPr lang="es-ES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s-ES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surgical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oncology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staff nurses </a:t>
            </a:r>
            <a:r>
              <a:rPr lang="es-ES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know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colorectal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cancer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ostomy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care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?. J </a:t>
            </a:r>
            <a:r>
              <a:rPr lang="es-ES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Nurs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2011;42(2):81-88.</a:t>
            </a:r>
            <a:endParaRPr lang="es-E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lnSpc>
                <a:spcPct val="115000"/>
              </a:lnSpc>
            </a:pP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19. Bales, I. </a:t>
            </a:r>
            <a:r>
              <a:rPr lang="es-ES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Testing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s-ES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computer-based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ostomy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care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training </a:t>
            </a:r>
            <a:r>
              <a:rPr lang="es-ES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resource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staff nurses. </a:t>
            </a:r>
            <a:r>
              <a:rPr lang="es-ES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Ostomy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Wound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Manage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2010;56(5):60-69.</a:t>
            </a:r>
            <a:endParaRPr lang="es-ES" sz="12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43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983FD43-3596-4E66-8772-A816BCBB8479}"/>
              </a:ext>
            </a:extLst>
          </p:cNvPr>
          <p:cNvSpPr/>
          <p:nvPr/>
        </p:nvSpPr>
        <p:spPr>
          <a:xfrm>
            <a:off x="475391" y="6428745"/>
            <a:ext cx="8903309" cy="291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20. </a:t>
            </a:r>
            <a:r>
              <a:rPr lang="es-ES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Willams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J. </a:t>
            </a:r>
            <a:r>
              <a:rPr lang="es-ES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Exploring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range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needs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ostomist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Br J </a:t>
            </a:r>
            <a:r>
              <a:rPr lang="es-ES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Nurs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2009;18(4):S3.</a:t>
            </a:r>
            <a:endParaRPr lang="es-ES" sz="12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1C26EB30-9450-499D-88B5-13EF5F0C8896}"/>
              </a:ext>
            </a:extLst>
          </p:cNvPr>
          <p:cNvSpPr/>
          <p:nvPr/>
        </p:nvSpPr>
        <p:spPr>
          <a:xfrm>
            <a:off x="478435" y="1291178"/>
            <a:ext cx="10989039" cy="3108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es-ES" sz="280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Educación del personal sanitario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s-ES" sz="2400" dirty="0">
              <a:solidFill>
                <a:srgbClr val="FF0000"/>
              </a:solidFill>
              <a:latin typeface="Cambria" panose="02040503050406030204" pitchFamily="18" charset="0"/>
              <a:ea typeface="Calibri" panose="020F0502020204030204" pitchFamily="34" charset="0"/>
              <a:cs typeface="BigCaslon-Medium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2400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Es además fundamental que el </a:t>
            </a:r>
            <a:r>
              <a:rPr lang="es-ES" sz="2400" b="1" dirty="0">
                <a:solidFill>
                  <a:schemeClr val="accent1"/>
                </a:solidFill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enfermero</a:t>
            </a:r>
            <a:r>
              <a:rPr lang="es-ES" sz="2400" dirty="0">
                <a:solidFill>
                  <a:schemeClr val="accent1"/>
                </a:solidFill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 </a:t>
            </a:r>
            <a:r>
              <a:rPr lang="es-ES" sz="2400" b="1" dirty="0">
                <a:solidFill>
                  <a:schemeClr val="accent1"/>
                </a:solidFill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comprenda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2400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		las </a:t>
            </a:r>
            <a:r>
              <a:rPr lang="es-ES" sz="2400" b="1" dirty="0">
                <a:solidFill>
                  <a:srgbClr val="0070C0"/>
                </a:solidFill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necesidades físicas y psicológicas </a:t>
            </a:r>
            <a:r>
              <a:rPr lang="es-ES" sz="2400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del paciente con ostomía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2400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en todas las facetas de su vida,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2400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ya que cuanto </a:t>
            </a:r>
            <a:r>
              <a:rPr lang="es-E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más seguro </a:t>
            </a:r>
            <a:r>
              <a:rPr lang="es-ES" sz="2400" b="1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se sienta el paciente </a:t>
            </a:r>
            <a:r>
              <a:rPr lang="es-ES" sz="2400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con el manejo de su ostomía,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2400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	 </a:t>
            </a:r>
            <a:r>
              <a:rPr lang="es-ES" sz="2400" b="1" dirty="0">
                <a:solidFill>
                  <a:srgbClr val="FF0000"/>
                </a:solidFill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antes recuperará su actividad</a:t>
            </a:r>
            <a:r>
              <a:rPr lang="es-ES" sz="2400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.</a:t>
            </a:r>
            <a:r>
              <a:rPr lang="es-ES" sz="2400" baseline="30000" dirty="0">
                <a:latin typeface="Cambria" panose="02040503050406030204" pitchFamily="18" charset="0"/>
                <a:ea typeface="Calibri" panose="020F0502020204030204" pitchFamily="34" charset="0"/>
                <a:cs typeface="BigCaslon-Medium"/>
              </a:rPr>
              <a:t>20</a:t>
            </a:r>
            <a:endParaRPr lang="es-E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5D1C78BB-741F-49C9-A07B-6B53461E0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95" y="325370"/>
            <a:ext cx="8505807" cy="546828"/>
          </a:xfrm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r>
              <a:rPr lang="es-ES" sz="32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RELACIÓN ENFERMERA-PACIENTE-FAMILIA</a:t>
            </a:r>
            <a:endParaRPr lang="es-E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450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A20F44EF-37CC-49D9-890C-BF1B316F2243}"/>
              </a:ext>
            </a:extLst>
          </p:cNvPr>
          <p:cNvSpPr/>
          <p:nvPr/>
        </p:nvSpPr>
        <p:spPr>
          <a:xfrm>
            <a:off x="510396" y="1749182"/>
            <a:ext cx="11549331" cy="43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ES" sz="200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Los numerosos estudios realizados para valorar su </a:t>
            </a:r>
            <a:r>
              <a:rPr lang="es-ES" sz="2000" b="1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impacto en el sistema sanitario </a:t>
            </a:r>
            <a:r>
              <a:rPr lang="es-ES" sz="200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y </a:t>
            </a:r>
            <a:r>
              <a:rPr lang="es-ES" sz="2000" b="1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en  la salud de la población </a:t>
            </a:r>
            <a:r>
              <a:rPr lang="es-ES" sz="200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aportan múltiples evidencias: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es-ES" sz="2000" dirty="0">
              <a:solidFill>
                <a:srgbClr val="000000"/>
              </a:solidFill>
              <a:latin typeface="Cambria" panose="0204050305040603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40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reducción de los </a:t>
            </a:r>
            <a:r>
              <a:rPr lang="es-ES" sz="2400" b="1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costes, </a:t>
            </a:r>
            <a:r>
              <a:rPr lang="es-ES" sz="240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reducción de las </a:t>
            </a:r>
            <a:r>
              <a:rPr lang="es-ES" sz="2400" b="1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estancias hospitalarias</a:t>
            </a:r>
            <a:r>
              <a:rPr lang="es-ES" sz="240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</a:p>
          <a:p>
            <a:pPr marL="342900" indent="-34290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40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reducción de los </a:t>
            </a:r>
            <a:r>
              <a:rPr lang="es-ES" sz="2400" b="1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reingresos</a:t>
            </a:r>
            <a:r>
              <a:rPr lang="es-ES" sz="240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y de las visitas a los servicios de </a:t>
            </a:r>
            <a:r>
              <a:rPr lang="es-ES" sz="2400" b="1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urgencias</a:t>
            </a:r>
            <a:r>
              <a:rPr lang="es-ES" sz="240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</a:p>
          <a:p>
            <a:pPr marL="342900" indent="-34290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400" b="1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mejora del control de la enfermedad</a:t>
            </a:r>
            <a:r>
              <a:rPr lang="es-ES" sz="240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sus síntomas y exacerbaciones , </a:t>
            </a:r>
          </a:p>
          <a:p>
            <a:pPr marL="342900" indent="-34290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40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mayor y </a:t>
            </a:r>
            <a:r>
              <a:rPr lang="es-ES" sz="2400" b="1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mejor respuesta a la demanda </a:t>
            </a:r>
            <a:r>
              <a:rPr lang="es-ES" sz="240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en términos de resultados, </a:t>
            </a:r>
          </a:p>
          <a:p>
            <a:pPr marL="342900" indent="-34290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40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mayores niveles de </a:t>
            </a:r>
            <a:r>
              <a:rPr lang="es-ES" sz="2400" b="1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satisfacción e información al paciente </a:t>
            </a:r>
          </a:p>
          <a:p>
            <a:pPr marL="342900" indent="-34290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40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y una </a:t>
            </a:r>
            <a:r>
              <a:rPr lang="es-ES" sz="2400" b="1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atención más personalizada</a:t>
            </a:r>
            <a:r>
              <a:rPr lang="es-ES" sz="240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mejorando en su </a:t>
            </a:r>
            <a:r>
              <a:rPr lang="es-ES" sz="2400" b="1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calidad de vida</a:t>
            </a:r>
            <a:r>
              <a:rPr lang="es-ES" sz="240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s-ES" sz="2400" baseline="3000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21</a:t>
            </a:r>
            <a:endParaRPr lang="es-E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DF792139-6E82-4403-96EF-508807336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437" y="730007"/>
            <a:ext cx="8581845" cy="1019175"/>
          </a:xfrm>
          <a:ln>
            <a:miter/>
          </a:ln>
        </p:spPr>
        <p:txBody>
          <a:bodyPr>
            <a:normAutofit fontScale="90000"/>
          </a:bodyPr>
          <a:lstStyle/>
          <a:p>
            <a:pPr fontAlgn="auto">
              <a:defRPr/>
            </a:pPr>
            <a:r>
              <a:rPr lang="es-ES" b="1" noProof="1">
                <a:solidFill>
                  <a:srgbClr val="FF0000"/>
                </a:solidFill>
                <a:latin typeface="+mn-lt"/>
              </a:rPr>
              <a:t>Enfermera Práctica Avanzada </a:t>
            </a:r>
            <a:br>
              <a:rPr lang="es-ES" b="1" noProof="1">
                <a:solidFill>
                  <a:srgbClr val="FF0000"/>
                </a:solidFill>
                <a:latin typeface="+mn-lt"/>
              </a:rPr>
            </a:br>
            <a:r>
              <a:rPr lang="es-ES" b="1" noProof="1">
                <a:solidFill>
                  <a:srgbClr val="FF0000"/>
                </a:solidFill>
                <a:latin typeface="+mn-lt"/>
              </a:rPr>
              <a:t>en </a:t>
            </a:r>
            <a:r>
              <a:rPr lang="es-ES" b="1" dirty="0">
                <a:solidFill>
                  <a:srgbClr val="FF0000"/>
                </a:solidFill>
                <a:latin typeface="+mn-lt"/>
              </a:rPr>
              <a:t>la atención de personas con ostomía </a:t>
            </a:r>
            <a:br>
              <a:rPr lang="es-ES" sz="4000" b="1" noProof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alibri" pitchFamily="34" charset="0"/>
                <a:ea typeface="+mj-ea"/>
                <a:cs typeface="+mj-cs"/>
              </a:rPr>
            </a:br>
            <a:endParaRPr sz="4000" b="1" noProof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5F4E382-482F-49A0-8D82-801A7FDE4E16}"/>
              </a:ext>
            </a:extLst>
          </p:cNvPr>
          <p:cNvSpPr/>
          <p:nvPr/>
        </p:nvSpPr>
        <p:spPr>
          <a:xfrm>
            <a:off x="382437" y="6354592"/>
            <a:ext cx="11418499" cy="503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s-ES" sz="1200" dirty="0">
                <a:latin typeface="Cambria" panose="02040503050406030204" pitchFamily="18" charset="0"/>
                <a:cs typeface="BigCaslon-Medium"/>
              </a:rPr>
              <a:t>21. </a:t>
            </a:r>
            <a:r>
              <a:rPr lang="es-ES" sz="1200" dirty="0" err="1">
                <a:latin typeface="Cambria" panose="02040503050406030204" pitchFamily="18" charset="0"/>
                <a:cs typeface="BigCaslon-Medium"/>
              </a:rPr>
              <a:t>Person</a:t>
            </a:r>
            <a:r>
              <a:rPr lang="es-ES" sz="1200" dirty="0">
                <a:latin typeface="Cambria" panose="02040503050406030204" pitchFamily="18" charset="0"/>
                <a:cs typeface="BigCaslon-Medium"/>
              </a:rPr>
              <a:t>, B; </a:t>
            </a:r>
            <a:r>
              <a:rPr lang="es-ES" sz="1200" dirty="0" err="1">
                <a:latin typeface="Cambria" panose="02040503050406030204" pitchFamily="18" charset="0"/>
                <a:cs typeface="BigCaslon-Medium"/>
              </a:rPr>
              <a:t>Ifargan</a:t>
            </a:r>
            <a:r>
              <a:rPr lang="es-ES" sz="1200" dirty="0">
                <a:latin typeface="Cambria" panose="02040503050406030204" pitchFamily="18" charset="0"/>
                <a:cs typeface="BigCaslon-Medium"/>
              </a:rPr>
              <a:t>, R; </a:t>
            </a:r>
            <a:r>
              <a:rPr lang="es-ES" sz="1200" dirty="0" err="1">
                <a:latin typeface="Cambria" panose="02040503050406030204" pitchFamily="18" charset="0"/>
                <a:cs typeface="BigCaslon-Medium"/>
              </a:rPr>
              <a:t>Lachter</a:t>
            </a:r>
            <a:r>
              <a:rPr lang="es-ES" sz="1200" dirty="0">
                <a:latin typeface="Cambria" panose="02040503050406030204" pitchFamily="18" charset="0"/>
                <a:cs typeface="BigCaslon-Medium"/>
              </a:rPr>
              <a:t>, J; </a:t>
            </a:r>
            <a:r>
              <a:rPr lang="es-ES" sz="1200" dirty="0" err="1">
                <a:latin typeface="Cambria" panose="02040503050406030204" pitchFamily="18" charset="0"/>
                <a:cs typeface="BigCaslon-Medium"/>
              </a:rPr>
              <a:t>Duek</a:t>
            </a:r>
            <a:r>
              <a:rPr lang="es-ES" sz="1200" dirty="0">
                <a:latin typeface="Cambria" panose="02040503050406030204" pitchFamily="18" charset="0"/>
                <a:cs typeface="BigCaslon-Medium"/>
              </a:rPr>
              <a:t>, SD; </a:t>
            </a:r>
            <a:r>
              <a:rPr lang="es-ES" sz="1200" dirty="0" err="1">
                <a:latin typeface="Cambria" panose="02040503050406030204" pitchFamily="18" charset="0"/>
                <a:cs typeface="BigCaslon-Medium"/>
              </a:rPr>
              <a:t>Kluger</a:t>
            </a:r>
            <a:r>
              <a:rPr lang="es-ES" sz="1200" dirty="0">
                <a:latin typeface="Cambria" panose="02040503050406030204" pitchFamily="18" charset="0"/>
                <a:cs typeface="BigCaslon-Medium"/>
              </a:rPr>
              <a:t>, Y; </a:t>
            </a:r>
            <a:r>
              <a:rPr lang="es-ES" sz="1200" dirty="0" err="1">
                <a:latin typeface="Cambria" panose="02040503050406030204" pitchFamily="18" charset="0"/>
                <a:cs typeface="BigCaslon-Medium"/>
              </a:rPr>
              <a:t>Assalia</a:t>
            </a:r>
            <a:r>
              <a:rPr lang="es-ES" sz="1200" dirty="0">
                <a:latin typeface="Cambria" panose="02040503050406030204" pitchFamily="18" charset="0"/>
                <a:cs typeface="BigCaslon-Medium"/>
              </a:rPr>
              <a:t>, </a:t>
            </a:r>
            <a:r>
              <a:rPr lang="es-ES" sz="1200" dirty="0" err="1">
                <a:latin typeface="Cambria" panose="02040503050406030204" pitchFamily="18" charset="0"/>
                <a:cs typeface="BigCaslon-Medium"/>
              </a:rPr>
              <a:t>A.The</a:t>
            </a:r>
            <a:r>
              <a:rPr lang="es-ES" sz="1200" dirty="0">
                <a:latin typeface="Cambria" panose="02040503050406030204" pitchFamily="18" charset="0"/>
                <a:cs typeface="BigCaslon-Medium"/>
              </a:rPr>
              <a:t> </a:t>
            </a:r>
            <a:r>
              <a:rPr lang="es-ES" sz="1200" dirty="0" err="1">
                <a:latin typeface="Cambria" panose="02040503050406030204" pitchFamily="18" charset="0"/>
                <a:cs typeface="BigCaslon-Medium"/>
              </a:rPr>
              <a:t>impact</a:t>
            </a:r>
            <a:r>
              <a:rPr lang="es-ES" sz="1200" dirty="0">
                <a:latin typeface="Cambria" panose="02040503050406030204" pitchFamily="18" charset="0"/>
                <a:cs typeface="BigCaslon-Medium"/>
              </a:rPr>
              <a:t> </a:t>
            </a:r>
            <a:r>
              <a:rPr lang="es-ES" sz="1200" dirty="0" err="1">
                <a:latin typeface="Cambria" panose="02040503050406030204" pitchFamily="18" charset="0"/>
                <a:cs typeface="BigCaslon-Medium"/>
              </a:rPr>
              <a:t>of</a:t>
            </a:r>
            <a:r>
              <a:rPr lang="es-ES" sz="1200" dirty="0">
                <a:latin typeface="Cambria" panose="02040503050406030204" pitchFamily="18" charset="0"/>
                <a:cs typeface="BigCaslon-Medium"/>
              </a:rPr>
              <a:t> </a:t>
            </a:r>
            <a:r>
              <a:rPr lang="es-ES" sz="1200" dirty="0" err="1">
                <a:latin typeface="Cambria" panose="02040503050406030204" pitchFamily="18" charset="0"/>
                <a:cs typeface="BigCaslon-Medium"/>
              </a:rPr>
              <a:t>preoperative</a:t>
            </a:r>
            <a:r>
              <a:rPr lang="es-ES" sz="1200" dirty="0">
                <a:latin typeface="Cambria" panose="02040503050406030204" pitchFamily="18" charset="0"/>
                <a:cs typeface="BigCaslon-Medium"/>
              </a:rPr>
              <a:t> </a:t>
            </a:r>
            <a:r>
              <a:rPr lang="es-ES" sz="1200" dirty="0" err="1">
                <a:latin typeface="Cambria" panose="02040503050406030204" pitchFamily="18" charset="0"/>
                <a:cs typeface="BigCaslon-Medium"/>
              </a:rPr>
              <a:t>stoma</a:t>
            </a:r>
            <a:r>
              <a:rPr lang="es-ES" sz="1200" dirty="0">
                <a:latin typeface="Cambria" panose="02040503050406030204" pitchFamily="18" charset="0"/>
                <a:cs typeface="BigCaslon-Medium"/>
              </a:rPr>
              <a:t> </a:t>
            </a:r>
            <a:r>
              <a:rPr lang="es-ES" sz="1200" dirty="0" err="1">
                <a:latin typeface="Cambria" panose="02040503050406030204" pitchFamily="18" charset="0"/>
                <a:cs typeface="BigCaslon-Medium"/>
              </a:rPr>
              <a:t>site</a:t>
            </a:r>
            <a:r>
              <a:rPr lang="es-ES" sz="1200" dirty="0">
                <a:latin typeface="Cambria" panose="02040503050406030204" pitchFamily="18" charset="0"/>
                <a:cs typeface="BigCaslon-Medium"/>
              </a:rPr>
              <a:t> </a:t>
            </a:r>
            <a:r>
              <a:rPr lang="es-ES" sz="1200" dirty="0" err="1">
                <a:latin typeface="Cambria" panose="02040503050406030204" pitchFamily="18" charset="0"/>
                <a:cs typeface="BigCaslon-Medium"/>
              </a:rPr>
              <a:t>marking</a:t>
            </a:r>
            <a:r>
              <a:rPr lang="es-ES" sz="1200" dirty="0">
                <a:latin typeface="Cambria" panose="02040503050406030204" pitchFamily="18" charset="0"/>
                <a:cs typeface="BigCaslon-Medium"/>
              </a:rPr>
              <a:t> </a:t>
            </a:r>
            <a:r>
              <a:rPr lang="es-ES" sz="1200" dirty="0" err="1">
                <a:latin typeface="Cambria" panose="02040503050406030204" pitchFamily="18" charset="0"/>
                <a:cs typeface="BigCaslon-Medium"/>
              </a:rPr>
              <a:t>on</a:t>
            </a:r>
            <a:r>
              <a:rPr lang="es-ES" sz="1200" dirty="0">
                <a:latin typeface="Cambria" panose="02040503050406030204" pitchFamily="18" charset="0"/>
                <a:cs typeface="BigCaslon-Medium"/>
              </a:rPr>
              <a:t> </a:t>
            </a:r>
            <a:r>
              <a:rPr lang="es-ES" sz="1200" dirty="0" err="1">
                <a:latin typeface="Cambria" panose="02040503050406030204" pitchFamily="18" charset="0"/>
                <a:cs typeface="BigCaslon-Medium"/>
              </a:rPr>
              <a:t>the</a:t>
            </a:r>
            <a:r>
              <a:rPr lang="es-ES" sz="1200" dirty="0">
                <a:latin typeface="Cambria" panose="02040503050406030204" pitchFamily="18" charset="0"/>
                <a:cs typeface="BigCaslon-Medium"/>
              </a:rPr>
              <a:t> </a:t>
            </a:r>
            <a:r>
              <a:rPr lang="es-ES" sz="1200" dirty="0" err="1">
                <a:latin typeface="Cambria" panose="02040503050406030204" pitchFamily="18" charset="0"/>
                <a:cs typeface="BigCaslon-Medium"/>
              </a:rPr>
              <a:t>incidence</a:t>
            </a:r>
            <a:r>
              <a:rPr lang="es-ES" sz="1200" dirty="0">
                <a:latin typeface="Cambria" panose="02040503050406030204" pitchFamily="18" charset="0"/>
                <a:cs typeface="BigCaslon-Medium"/>
              </a:rPr>
              <a:t> </a:t>
            </a:r>
            <a:r>
              <a:rPr lang="es-ES" sz="1200" dirty="0" err="1">
                <a:latin typeface="Cambria" panose="02040503050406030204" pitchFamily="18" charset="0"/>
                <a:cs typeface="BigCaslon-Medium"/>
              </a:rPr>
              <a:t>of</a:t>
            </a:r>
            <a:r>
              <a:rPr lang="es-ES" sz="1200" dirty="0">
                <a:latin typeface="Cambria" panose="02040503050406030204" pitchFamily="18" charset="0"/>
                <a:cs typeface="BigCaslon-Medium"/>
              </a:rPr>
              <a:t> </a:t>
            </a:r>
            <a:r>
              <a:rPr lang="es-ES" sz="1200" dirty="0" err="1">
                <a:latin typeface="Cambria" panose="02040503050406030204" pitchFamily="18" charset="0"/>
                <a:cs typeface="BigCaslon-Medium"/>
              </a:rPr>
              <a:t>complications</a:t>
            </a:r>
            <a:r>
              <a:rPr lang="es-ES" sz="1200" dirty="0">
                <a:latin typeface="Cambria" panose="02040503050406030204" pitchFamily="18" charset="0"/>
                <a:cs typeface="BigCaslon-Medium"/>
              </a:rPr>
              <a:t>, </a:t>
            </a:r>
            <a:r>
              <a:rPr lang="es-ES" sz="1200" dirty="0" err="1">
                <a:latin typeface="Cambria" panose="02040503050406030204" pitchFamily="18" charset="0"/>
                <a:cs typeface="BigCaslon-Medium"/>
              </a:rPr>
              <a:t>quality</a:t>
            </a:r>
            <a:r>
              <a:rPr lang="es-ES" sz="1200" dirty="0">
                <a:latin typeface="Cambria" panose="02040503050406030204" pitchFamily="18" charset="0"/>
                <a:cs typeface="BigCaslon-Medium"/>
              </a:rPr>
              <a:t> </a:t>
            </a:r>
            <a:r>
              <a:rPr lang="es-ES" sz="1200" dirty="0" err="1">
                <a:latin typeface="Cambria" panose="02040503050406030204" pitchFamily="18" charset="0"/>
                <a:cs typeface="BigCaslon-Medium"/>
              </a:rPr>
              <a:t>of</a:t>
            </a:r>
            <a:r>
              <a:rPr lang="es-ES" sz="1200" dirty="0">
                <a:latin typeface="Cambria" panose="02040503050406030204" pitchFamily="18" charset="0"/>
                <a:cs typeface="BigCaslon-Medium"/>
              </a:rPr>
              <a:t> </a:t>
            </a:r>
            <a:r>
              <a:rPr lang="es-ES" sz="1200" dirty="0" err="1">
                <a:latin typeface="Cambria" panose="02040503050406030204" pitchFamily="18" charset="0"/>
                <a:cs typeface="BigCaslon-Medium"/>
              </a:rPr>
              <a:t>life</a:t>
            </a:r>
            <a:r>
              <a:rPr lang="es-ES" sz="1200" dirty="0">
                <a:latin typeface="Cambria" panose="02040503050406030204" pitchFamily="18" charset="0"/>
                <a:cs typeface="BigCaslon-Medium"/>
              </a:rPr>
              <a:t>, and </a:t>
            </a:r>
            <a:r>
              <a:rPr lang="es-ES" sz="1200" dirty="0" err="1">
                <a:latin typeface="Cambria" panose="02040503050406030204" pitchFamily="18" charset="0"/>
                <a:cs typeface="BigCaslon-Medium"/>
              </a:rPr>
              <a:t>patient's</a:t>
            </a:r>
            <a:r>
              <a:rPr lang="es-ES" sz="1200" dirty="0">
                <a:latin typeface="Cambria" panose="02040503050406030204" pitchFamily="18" charset="0"/>
                <a:cs typeface="BigCaslon-Medium"/>
              </a:rPr>
              <a:t> </a:t>
            </a:r>
            <a:r>
              <a:rPr lang="es-ES" sz="1200" dirty="0" err="1">
                <a:latin typeface="Cambria" panose="02040503050406030204" pitchFamily="18" charset="0"/>
                <a:cs typeface="BigCaslon-Medium"/>
              </a:rPr>
              <a:t>independence</a:t>
            </a:r>
            <a:r>
              <a:rPr lang="es-ES" sz="1200" dirty="0">
                <a:latin typeface="Cambria" panose="02040503050406030204" pitchFamily="18" charset="0"/>
                <a:cs typeface="BigCaslon-Medium"/>
              </a:rPr>
              <a:t> </a:t>
            </a:r>
            <a:r>
              <a:rPr lang="es-ES" sz="1200" dirty="0" err="1">
                <a:latin typeface="Cambria" panose="02040503050406030204" pitchFamily="18" charset="0"/>
                <a:cs typeface="BigCaslon-Medium"/>
              </a:rPr>
              <a:t>Dis</a:t>
            </a:r>
            <a:r>
              <a:rPr lang="es-ES" sz="1200" dirty="0">
                <a:latin typeface="Cambria" panose="02040503050406030204" pitchFamily="18" charset="0"/>
                <a:cs typeface="BigCaslon-Medium"/>
              </a:rPr>
              <a:t> Colon </a:t>
            </a:r>
            <a:r>
              <a:rPr lang="es-ES" sz="1200" dirty="0" err="1">
                <a:latin typeface="Cambria" panose="02040503050406030204" pitchFamily="18" charset="0"/>
                <a:cs typeface="BigCaslon-Medium"/>
              </a:rPr>
              <a:t>Rectum</a:t>
            </a:r>
            <a:r>
              <a:rPr lang="es-ES" sz="1200" dirty="0">
                <a:latin typeface="Cambria" panose="02040503050406030204" pitchFamily="18" charset="0"/>
                <a:cs typeface="BigCaslon-Medium"/>
              </a:rPr>
              <a:t>. 2012; 55(7):783-787.</a:t>
            </a:r>
            <a:endParaRPr lang="es-ES" sz="1200" dirty="0">
              <a:effectLst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F02CA8E-D5BA-4603-A29C-4809570DA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2" y="990817"/>
            <a:ext cx="5257800" cy="34861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3838EB2-EEB3-4CDC-B795-9A76E804FB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49" y="3661087"/>
            <a:ext cx="2615304" cy="464942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AEE306A-0B28-4E35-86BA-DE40F115B7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705" y="2088834"/>
            <a:ext cx="2074611" cy="447431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18B0F0D-3A87-4512-8FF9-9DDE053B7A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476" y="1067207"/>
            <a:ext cx="4299965" cy="446523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94A6BF4-3C79-4D5D-8409-CA2C3011A0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410" y="1730696"/>
            <a:ext cx="3065884" cy="472030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56C7793-19D3-4E3D-9488-D23FDD40A5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705" y="3073544"/>
            <a:ext cx="5687023" cy="3784456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F48D4B97-CC65-461A-9051-EFAB5B9AE476}"/>
              </a:ext>
            </a:extLst>
          </p:cNvPr>
          <p:cNvSpPr txBox="1">
            <a:spLocks/>
          </p:cNvSpPr>
          <p:nvPr/>
        </p:nvSpPr>
        <p:spPr>
          <a:xfrm>
            <a:off x="4026672" y="5701696"/>
            <a:ext cx="49099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b="1" dirty="0">
                <a:solidFill>
                  <a:schemeClr val="accent1">
                    <a:lumMod val="50000"/>
                  </a:schemeClr>
                </a:solidFill>
              </a:rPr>
              <a:t>¡¡Muchas gracias !!</a:t>
            </a:r>
          </a:p>
        </p:txBody>
      </p:sp>
    </p:spTree>
    <p:extLst>
      <p:ext uri="{BB962C8B-B14F-4D97-AF65-F5344CB8AC3E}">
        <p14:creationId xmlns:p14="http://schemas.microsoft.com/office/powerpoint/2010/main" val="287850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1462446-6109-4A52-B862-F8C646A72B96}"/>
              </a:ext>
            </a:extLst>
          </p:cNvPr>
          <p:cNvSpPr txBox="1"/>
          <p:nvPr/>
        </p:nvSpPr>
        <p:spPr>
          <a:xfrm>
            <a:off x="762000" y="1564044"/>
            <a:ext cx="100053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400" b="1" dirty="0"/>
              <a:t>Falta de control </a:t>
            </a:r>
            <a:r>
              <a:rPr lang="es-ES" sz="2400" dirty="0"/>
              <a:t>sobre el </a:t>
            </a:r>
            <a:r>
              <a:rPr lang="es-ES" sz="2400" b="1" dirty="0"/>
              <a:t>efluente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400" b="1" dirty="0"/>
              <a:t>Estoma </a:t>
            </a:r>
            <a:r>
              <a:rPr lang="es-ES" sz="2400" dirty="0"/>
              <a:t>como un </a:t>
            </a:r>
            <a:r>
              <a:rPr lang="es-ES" sz="2400" b="1" dirty="0"/>
              <a:t>elemento limitante </a:t>
            </a:r>
            <a:r>
              <a:rPr lang="es-ES" sz="2400" dirty="0"/>
              <a:t>para sus vidas,</a:t>
            </a:r>
            <a:r>
              <a:rPr lang="es-ES" sz="2400" baseline="30000" dirty="0"/>
              <a:t> </a:t>
            </a:r>
            <a:r>
              <a:rPr lang="es-ES" sz="2400" b="1" dirty="0"/>
              <a:t>restándoles libertad</a:t>
            </a:r>
            <a:r>
              <a:rPr lang="es-ES" sz="2400" dirty="0"/>
              <a:t>.</a:t>
            </a:r>
            <a:r>
              <a:rPr lang="es-ES" sz="2400" baseline="30000" dirty="0"/>
              <a:t> 2</a:t>
            </a:r>
            <a:r>
              <a:rPr lang="es-ES" sz="2400" dirty="0"/>
              <a:t> </a:t>
            </a:r>
          </a:p>
          <a:p>
            <a:endParaRPr lang="es-ES" dirty="0"/>
          </a:p>
        </p:txBody>
      </p:sp>
      <p:sp>
        <p:nvSpPr>
          <p:cNvPr id="7" name="Título 5">
            <a:extLst>
              <a:ext uri="{FF2B5EF4-FFF2-40B4-BE49-F238E27FC236}">
                <a16:creationId xmlns:a16="http://schemas.microsoft.com/office/drawing/2014/main" id="{9273D943-6717-4E1F-B295-F0361E61B086}"/>
              </a:ext>
            </a:extLst>
          </p:cNvPr>
          <p:cNvSpPr txBox="1">
            <a:spLocks/>
          </p:cNvSpPr>
          <p:nvPr/>
        </p:nvSpPr>
        <p:spPr>
          <a:xfrm>
            <a:off x="506896" y="44227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>
                <a:solidFill>
                  <a:schemeClr val="accent5">
                    <a:lumMod val="75000"/>
                  </a:schemeClr>
                </a:solidFill>
              </a:rPr>
              <a:t>EL ESTOMA COMO FUENTE DE ESTRÉS</a:t>
            </a:r>
            <a:br>
              <a:rPr lang="es-ES" dirty="0"/>
            </a:br>
            <a:endParaRPr lang="es-ES" dirty="0"/>
          </a:p>
        </p:txBody>
      </p:sp>
      <p:graphicFrame>
        <p:nvGraphicFramePr>
          <p:cNvPr id="5" name="Tabla 8">
            <a:extLst>
              <a:ext uri="{FF2B5EF4-FFF2-40B4-BE49-F238E27FC236}">
                <a16:creationId xmlns:a16="http://schemas.microsoft.com/office/drawing/2014/main" id="{EE869B29-B29C-421A-B99F-94716A9571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838270"/>
              </p:ext>
            </p:extLst>
          </p:nvPr>
        </p:nvGraphicFramePr>
        <p:xfrm>
          <a:off x="622015" y="3093398"/>
          <a:ext cx="11200016" cy="29749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3674">
                  <a:extLst>
                    <a:ext uri="{9D8B030D-6E8A-4147-A177-3AD203B41FA5}">
                      <a16:colId xmlns:a16="http://schemas.microsoft.com/office/drawing/2014/main" val="3744732636"/>
                    </a:ext>
                  </a:extLst>
                </a:gridCol>
                <a:gridCol w="3388250">
                  <a:extLst>
                    <a:ext uri="{9D8B030D-6E8A-4147-A177-3AD203B41FA5}">
                      <a16:colId xmlns:a16="http://schemas.microsoft.com/office/drawing/2014/main" val="2753753950"/>
                    </a:ext>
                  </a:extLst>
                </a:gridCol>
                <a:gridCol w="5228092">
                  <a:extLst>
                    <a:ext uri="{9D8B030D-6E8A-4147-A177-3AD203B41FA5}">
                      <a16:colId xmlns:a16="http://schemas.microsoft.com/office/drawing/2014/main" val="1955876876"/>
                    </a:ext>
                  </a:extLst>
                </a:gridCol>
              </a:tblGrid>
              <a:tr h="597498">
                <a:tc gridSpan="3">
                  <a:txBody>
                    <a:bodyPr/>
                    <a:lstStyle/>
                    <a:p>
                      <a:pPr algn="ctr"/>
                      <a:r>
                        <a:rPr lang="es-ES" sz="2400" cap="all" baseline="0" dirty="0"/>
                        <a:t>Factores estresantes  </a:t>
                      </a:r>
                      <a:r>
                        <a:rPr lang="es-ES" sz="2400" dirty="0"/>
                        <a:t>q afectan la SALUD PSICOSOCIAL en pacientes con OSTOMÍA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3921517"/>
                  </a:ext>
                </a:extLst>
              </a:tr>
              <a:tr h="4025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/>
                        <a:t>Antes de </a:t>
                      </a:r>
                      <a:r>
                        <a:rPr lang="es-ES" sz="2400" dirty="0" err="1"/>
                        <a:t>I.Qca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/>
                        <a:t>Durante hospitalización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/>
                        <a:t>Después del alta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1358324"/>
                  </a:ext>
                </a:extLst>
              </a:tr>
              <a:tr h="402536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2400" dirty="0"/>
                        <a:t>Anestesia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2400" dirty="0"/>
                        <a:t>Procedimiento y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ES" sz="2400" dirty="0"/>
                        <a:t>Resultado quirúrgico</a:t>
                      </a:r>
                    </a:p>
                    <a:p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2400" dirty="0"/>
                        <a:t>Aceptar </a:t>
                      </a:r>
                      <a:r>
                        <a:rPr lang="es-ES" sz="2400" dirty="0" err="1"/>
                        <a:t>Dx</a:t>
                      </a:r>
                      <a:r>
                        <a:rPr lang="es-ES" sz="2400" dirty="0"/>
                        <a:t> Cáncer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2400" dirty="0"/>
                        <a:t>Estoma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2400" dirty="0"/>
                        <a:t>Preparación autocuidado</a:t>
                      </a:r>
                    </a:p>
                    <a:p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2400" dirty="0"/>
                        <a:t>Adaptación cambios imagen corporal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2400" dirty="0"/>
                        <a:t>Sexualidad alterada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2400" dirty="0"/>
                        <a:t>Impacto sobre la vida y actividades sociales</a:t>
                      </a:r>
                    </a:p>
                    <a:p>
                      <a:endParaRPr lang="es-E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5147369"/>
                  </a:ext>
                </a:extLst>
              </a:tr>
            </a:tbl>
          </a:graphicData>
        </a:graphic>
      </p:graphicFrame>
      <p:sp>
        <p:nvSpPr>
          <p:cNvPr id="2" name="Rectángulo 1">
            <a:extLst>
              <a:ext uri="{FF2B5EF4-FFF2-40B4-BE49-F238E27FC236}">
                <a16:creationId xmlns:a16="http://schemas.microsoft.com/office/drawing/2014/main" id="{DEBBB7CE-3EFF-4167-AF36-B9F9119EE8AF}"/>
              </a:ext>
            </a:extLst>
          </p:cNvPr>
          <p:cNvSpPr/>
          <p:nvPr/>
        </p:nvSpPr>
        <p:spPr>
          <a:xfrm>
            <a:off x="622015" y="6415728"/>
            <a:ext cx="11452062" cy="390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s-ES" sz="1200" dirty="0">
                <a:latin typeface="Cambria" panose="02040503050406030204" pitchFamily="18" charset="0"/>
                <a:ea typeface="Times New Roman" panose="02020603050405020304" pitchFamily="18" charset="0"/>
              </a:rPr>
              <a:t>2. </a:t>
            </a:r>
            <a:r>
              <a:rPr lang="es-ES" sz="12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Thorpe</a:t>
            </a:r>
            <a:r>
              <a:rPr lang="es-ES" sz="1200" dirty="0">
                <a:latin typeface="Cambria" panose="02040503050406030204" pitchFamily="18" charset="0"/>
                <a:ea typeface="Times New Roman" panose="02020603050405020304" pitchFamily="18" charset="0"/>
              </a:rPr>
              <a:t> G, </a:t>
            </a:r>
            <a:r>
              <a:rPr lang="es-ES" sz="12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McArthur</a:t>
            </a:r>
            <a:r>
              <a:rPr lang="es-ES" sz="1200" dirty="0">
                <a:latin typeface="Cambria" panose="02040503050406030204" pitchFamily="18" charset="0"/>
                <a:ea typeface="Times New Roman" panose="02020603050405020304" pitchFamily="18" charset="0"/>
              </a:rPr>
              <a:t> M, Richardson B. </a:t>
            </a:r>
            <a:r>
              <a:rPr lang="es-ES" sz="12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Bodily</a:t>
            </a:r>
            <a:r>
              <a:rPr lang="es-ES" sz="12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s-ES" sz="12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change</a:t>
            </a:r>
            <a:r>
              <a:rPr lang="es-ES" sz="12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s-ES" sz="12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following</a:t>
            </a:r>
            <a:r>
              <a:rPr lang="es-ES" sz="12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s-ES" sz="12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faecal</a:t>
            </a:r>
            <a:r>
              <a:rPr lang="es-ES" sz="12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s-ES" sz="12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stoma</a:t>
            </a:r>
            <a:r>
              <a:rPr lang="es-ES" sz="12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s-ES" sz="12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formation</a:t>
            </a:r>
            <a:r>
              <a:rPr lang="es-ES" sz="1200" dirty="0"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s-ES" sz="12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qualitative</a:t>
            </a:r>
            <a:r>
              <a:rPr lang="es-ES" sz="12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s-ES" sz="12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synthesis</a:t>
            </a:r>
            <a:r>
              <a:rPr lang="es-ES" sz="1200" dirty="0">
                <a:latin typeface="Cambria" panose="02040503050406030204" pitchFamily="18" charset="0"/>
                <a:ea typeface="Times New Roman" panose="02020603050405020304" pitchFamily="18" charset="0"/>
              </a:rPr>
              <a:t>. J </a:t>
            </a:r>
            <a:r>
              <a:rPr lang="es-ES" sz="12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Adv</a:t>
            </a:r>
            <a:r>
              <a:rPr lang="es-ES" sz="12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s-ES" sz="12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Nurs</a:t>
            </a:r>
            <a:r>
              <a:rPr lang="es-ES" sz="1200" dirty="0">
                <a:latin typeface="Cambria" panose="02040503050406030204" pitchFamily="18" charset="0"/>
                <a:ea typeface="Times New Roman" panose="02020603050405020304" pitchFamily="18" charset="0"/>
              </a:rPr>
              <a:t>. 2009; 65(9): 1778-89</a:t>
            </a:r>
            <a:r>
              <a:rPr lang="es-ES" dirty="0">
                <a:latin typeface="Cambria" panose="02040503050406030204" pitchFamily="18" charset="0"/>
                <a:ea typeface="Times New Roman" panose="02020603050405020304" pitchFamily="18" charset="0"/>
              </a:rPr>
              <a:t>.        </a:t>
            </a:r>
            <a:endParaRPr lang="es-ES" dirty="0">
              <a:effectLst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8A78610B-03B9-4D98-BE90-921C4F8EC4F6}"/>
              </a:ext>
            </a:extLst>
          </p:cNvPr>
          <p:cNvSpPr/>
          <p:nvPr/>
        </p:nvSpPr>
        <p:spPr>
          <a:xfrm>
            <a:off x="6222023" y="4005097"/>
            <a:ext cx="5852054" cy="1891191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661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6EAD59CA-7C0F-46A9-9123-329B846A1E54}"/>
              </a:ext>
            </a:extLst>
          </p:cNvPr>
          <p:cNvSpPr/>
          <p:nvPr/>
        </p:nvSpPr>
        <p:spPr>
          <a:xfrm>
            <a:off x="646611" y="2338918"/>
            <a:ext cx="1141476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/>
              <a:t>En cirugías de emergencia: </a:t>
            </a:r>
          </a:p>
          <a:p>
            <a:endParaRPr lang="es-ES" sz="2800" b="1" dirty="0"/>
          </a:p>
          <a:p>
            <a:r>
              <a:rPr lang="es-ES" sz="2400" dirty="0"/>
              <a:t>		+ </a:t>
            </a:r>
            <a:r>
              <a:rPr lang="es-ES" sz="2400" b="1" dirty="0"/>
              <a:t>Dificultades</a:t>
            </a:r>
            <a:r>
              <a:rPr lang="es-ES" sz="2400" dirty="0"/>
              <a:t> para </a:t>
            </a:r>
            <a:r>
              <a:rPr lang="es-ES" sz="2400" b="1" dirty="0"/>
              <a:t>adaptarse</a:t>
            </a:r>
            <a:r>
              <a:rPr lang="es-ES" sz="2400" dirty="0"/>
              <a:t> a los cambios en la </a:t>
            </a:r>
            <a:r>
              <a:rPr lang="es-ES" sz="2400" b="1" dirty="0"/>
              <a:t>imagen corporal </a:t>
            </a:r>
          </a:p>
          <a:p>
            <a:endParaRPr lang="es-ES" sz="2400" b="1" dirty="0"/>
          </a:p>
          <a:p>
            <a:r>
              <a:rPr lang="es-ES" sz="2400" dirty="0"/>
              <a:t>		+ </a:t>
            </a:r>
            <a:r>
              <a:rPr lang="es-ES" sz="2400" b="1" dirty="0"/>
              <a:t>Riesgo</a:t>
            </a:r>
            <a:r>
              <a:rPr lang="es-ES" sz="2400" dirty="0"/>
              <a:t> de padecer </a:t>
            </a:r>
            <a:r>
              <a:rPr lang="es-ES" sz="2400" b="1" dirty="0"/>
              <a:t>trastornos psicológicos </a:t>
            </a:r>
            <a:r>
              <a:rPr lang="es-ES" sz="2400" dirty="0"/>
              <a:t>que pueden afectar al 				futuro afrontamiento y recuperación.</a:t>
            </a:r>
            <a:r>
              <a:rPr lang="es-ES" sz="2400" baseline="30000" dirty="0"/>
              <a:t>3</a:t>
            </a:r>
            <a:endParaRPr lang="es-ES" sz="2400" dirty="0"/>
          </a:p>
        </p:txBody>
      </p:sp>
      <p:sp>
        <p:nvSpPr>
          <p:cNvPr id="10" name="Flecha: hacia arriba 9">
            <a:extLst>
              <a:ext uri="{FF2B5EF4-FFF2-40B4-BE49-F238E27FC236}">
                <a16:creationId xmlns:a16="http://schemas.microsoft.com/office/drawing/2014/main" id="{98514FF5-873C-468B-BCCB-DDCA0F6FAAB5}"/>
              </a:ext>
            </a:extLst>
          </p:cNvPr>
          <p:cNvSpPr/>
          <p:nvPr/>
        </p:nvSpPr>
        <p:spPr>
          <a:xfrm>
            <a:off x="1357785" y="3113765"/>
            <a:ext cx="984739" cy="145665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Título 5">
            <a:extLst>
              <a:ext uri="{FF2B5EF4-FFF2-40B4-BE49-F238E27FC236}">
                <a16:creationId xmlns:a16="http://schemas.microsoft.com/office/drawing/2014/main" id="{1AB14742-53A2-4EC7-A3FD-2CD29FD391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9899" y="3699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>
                <a:solidFill>
                  <a:schemeClr val="accent5">
                    <a:lumMod val="75000"/>
                  </a:schemeClr>
                </a:solidFill>
              </a:rPr>
              <a:t>EL ESTOMA COMO FUENTE DE ESTRÉS</a:t>
            </a:r>
            <a:br>
              <a:rPr lang="es-ES" dirty="0"/>
            </a:br>
            <a:endParaRPr lang="es-ES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B590D02-FD25-4E32-9CCC-5365C827795D}"/>
              </a:ext>
            </a:extLst>
          </p:cNvPr>
          <p:cNvSpPr/>
          <p:nvPr/>
        </p:nvSpPr>
        <p:spPr>
          <a:xfrm>
            <a:off x="245264" y="6202083"/>
            <a:ext cx="11701472" cy="571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s-ES" sz="1400" dirty="0">
                <a:latin typeface="Cambria" panose="02040503050406030204" pitchFamily="18" charset="0"/>
              </a:rPr>
              <a:t>3. Ang SG, Chen HC, </a:t>
            </a:r>
            <a:r>
              <a:rPr lang="es-ES" sz="1400" dirty="0" err="1">
                <a:latin typeface="Cambria" panose="02040503050406030204" pitchFamily="18" charset="0"/>
              </a:rPr>
              <a:t>Siah</a:t>
            </a:r>
            <a:r>
              <a:rPr lang="es-ES" sz="1400" dirty="0">
                <a:latin typeface="Cambria" panose="02040503050406030204" pitchFamily="18" charset="0"/>
              </a:rPr>
              <a:t> RJ, He HG, </a:t>
            </a:r>
            <a:r>
              <a:rPr lang="es-ES" sz="1400" dirty="0" err="1">
                <a:latin typeface="Cambria" panose="02040503050406030204" pitchFamily="18" charset="0"/>
              </a:rPr>
              <a:t>Klainin-Yobas</a:t>
            </a:r>
            <a:r>
              <a:rPr lang="es-ES" sz="1400" dirty="0">
                <a:latin typeface="Cambria" panose="02040503050406030204" pitchFamily="18" charset="0"/>
              </a:rPr>
              <a:t> P. </a:t>
            </a:r>
            <a:r>
              <a:rPr lang="es-ES" sz="1400" dirty="0" err="1">
                <a:latin typeface="Cambria" panose="02040503050406030204" pitchFamily="18" charset="0"/>
              </a:rPr>
              <a:t>Stressors</a:t>
            </a:r>
            <a:r>
              <a:rPr lang="es-ES" sz="1400" dirty="0">
                <a:latin typeface="Cambria" panose="02040503050406030204" pitchFamily="18" charset="0"/>
              </a:rPr>
              <a:t> </a:t>
            </a:r>
            <a:r>
              <a:rPr lang="es-ES" sz="1400" dirty="0" err="1">
                <a:latin typeface="Cambria" panose="02040503050406030204" pitchFamily="18" charset="0"/>
              </a:rPr>
              <a:t>relating</a:t>
            </a:r>
            <a:r>
              <a:rPr lang="es-ES" sz="1400" dirty="0">
                <a:latin typeface="Cambria" panose="02040503050406030204" pitchFamily="18" charset="0"/>
              </a:rPr>
              <a:t> </a:t>
            </a:r>
            <a:r>
              <a:rPr lang="es-ES" sz="1400" dirty="0" err="1">
                <a:latin typeface="Cambria" panose="02040503050406030204" pitchFamily="18" charset="0"/>
              </a:rPr>
              <a:t>to</a:t>
            </a:r>
            <a:r>
              <a:rPr lang="es-ES" sz="1400" dirty="0">
                <a:latin typeface="Cambria" panose="02040503050406030204" pitchFamily="18" charset="0"/>
              </a:rPr>
              <a:t> </a:t>
            </a:r>
            <a:r>
              <a:rPr lang="es-ES" sz="1400" dirty="0" err="1">
                <a:latin typeface="Cambria" panose="02040503050406030204" pitchFamily="18" charset="0"/>
              </a:rPr>
              <a:t>patient</a:t>
            </a:r>
            <a:r>
              <a:rPr lang="es-ES" sz="1400" dirty="0">
                <a:latin typeface="Cambria" panose="02040503050406030204" pitchFamily="18" charset="0"/>
              </a:rPr>
              <a:t> </a:t>
            </a:r>
            <a:r>
              <a:rPr lang="es-ES" sz="1400" dirty="0" err="1">
                <a:latin typeface="Cambria" panose="02040503050406030204" pitchFamily="18" charset="0"/>
              </a:rPr>
              <a:t>psychological</a:t>
            </a:r>
            <a:r>
              <a:rPr lang="es-ES" sz="1400" dirty="0">
                <a:latin typeface="Cambria" panose="02040503050406030204" pitchFamily="18" charset="0"/>
              </a:rPr>
              <a:t> </a:t>
            </a:r>
            <a:r>
              <a:rPr lang="es-ES" sz="1400" dirty="0" err="1">
                <a:latin typeface="Cambria" panose="02040503050406030204" pitchFamily="18" charset="0"/>
              </a:rPr>
              <a:t>health</a:t>
            </a:r>
            <a:r>
              <a:rPr lang="es-ES" sz="1400" dirty="0">
                <a:latin typeface="Cambria" panose="02040503050406030204" pitchFamily="18" charset="0"/>
              </a:rPr>
              <a:t> </a:t>
            </a:r>
            <a:r>
              <a:rPr lang="es-ES" sz="1400" dirty="0" err="1">
                <a:latin typeface="Cambria" panose="02040503050406030204" pitchFamily="18" charset="0"/>
              </a:rPr>
              <a:t>following</a:t>
            </a:r>
            <a:r>
              <a:rPr lang="es-ES" sz="1400" dirty="0">
                <a:latin typeface="Cambria" panose="02040503050406030204" pitchFamily="18" charset="0"/>
              </a:rPr>
              <a:t> </a:t>
            </a:r>
            <a:r>
              <a:rPr lang="es-ES" sz="1400" dirty="0" err="1">
                <a:latin typeface="Cambria" panose="02040503050406030204" pitchFamily="18" charset="0"/>
              </a:rPr>
              <a:t>stoma</a:t>
            </a:r>
            <a:r>
              <a:rPr lang="es-ES" sz="1400" dirty="0">
                <a:latin typeface="Cambria" panose="02040503050406030204" pitchFamily="18" charset="0"/>
              </a:rPr>
              <a:t> </a:t>
            </a:r>
            <a:r>
              <a:rPr lang="es-ES" sz="1400" dirty="0" err="1">
                <a:latin typeface="Cambria" panose="02040503050406030204" pitchFamily="18" charset="0"/>
              </a:rPr>
              <a:t>surgery</a:t>
            </a:r>
            <a:r>
              <a:rPr lang="es-ES" sz="1400" dirty="0">
                <a:latin typeface="Cambria" panose="02040503050406030204" pitchFamily="18" charset="0"/>
              </a:rPr>
              <a:t>: </a:t>
            </a:r>
            <a:r>
              <a:rPr lang="es-ES" sz="1400" dirty="0" err="1">
                <a:latin typeface="Cambria" panose="02040503050406030204" pitchFamily="18" charset="0"/>
              </a:rPr>
              <a:t>an</a:t>
            </a:r>
            <a:r>
              <a:rPr lang="es-ES" sz="1400" dirty="0">
                <a:latin typeface="Cambria" panose="02040503050406030204" pitchFamily="18" charset="0"/>
              </a:rPr>
              <a:t> </a:t>
            </a:r>
            <a:r>
              <a:rPr lang="es-ES" sz="1400" dirty="0" err="1">
                <a:latin typeface="Cambria" panose="02040503050406030204" pitchFamily="18" charset="0"/>
              </a:rPr>
              <a:t>integrated</a:t>
            </a:r>
            <a:r>
              <a:rPr lang="es-ES" sz="1400" dirty="0">
                <a:latin typeface="Cambria" panose="02040503050406030204" pitchFamily="18" charset="0"/>
              </a:rPr>
              <a:t> </a:t>
            </a:r>
            <a:r>
              <a:rPr lang="es-ES" sz="1400" dirty="0" err="1">
                <a:latin typeface="Cambria" panose="02040503050406030204" pitchFamily="18" charset="0"/>
              </a:rPr>
              <a:t>literature</a:t>
            </a:r>
            <a:r>
              <a:rPr lang="es-ES" sz="1400" dirty="0">
                <a:latin typeface="Cambria" panose="02040503050406030204" pitchFamily="18" charset="0"/>
              </a:rPr>
              <a:t> </a:t>
            </a:r>
            <a:r>
              <a:rPr lang="es-ES" sz="1400" dirty="0" err="1">
                <a:latin typeface="Cambria" panose="02040503050406030204" pitchFamily="18" charset="0"/>
              </a:rPr>
              <a:t>review</a:t>
            </a:r>
            <a:r>
              <a:rPr lang="es-ES" sz="1400" dirty="0">
                <a:latin typeface="Cambria" panose="02040503050406030204" pitchFamily="18" charset="0"/>
              </a:rPr>
              <a:t>. Oncol </a:t>
            </a:r>
            <a:r>
              <a:rPr lang="es-ES" sz="1400" dirty="0" err="1">
                <a:latin typeface="Cambria" panose="02040503050406030204" pitchFamily="18" charset="0"/>
              </a:rPr>
              <a:t>Nurs</a:t>
            </a:r>
            <a:r>
              <a:rPr lang="es-ES" sz="1400" dirty="0">
                <a:latin typeface="Cambria" panose="02040503050406030204" pitchFamily="18" charset="0"/>
              </a:rPr>
              <a:t> </a:t>
            </a:r>
            <a:r>
              <a:rPr lang="es-ES" sz="1400" dirty="0" err="1">
                <a:latin typeface="Cambria" panose="02040503050406030204" pitchFamily="18" charset="0"/>
              </a:rPr>
              <a:t>Forum</a:t>
            </a:r>
            <a:r>
              <a:rPr lang="es-ES" sz="1400" dirty="0">
                <a:latin typeface="Cambria" panose="02040503050406030204" pitchFamily="18" charset="0"/>
              </a:rPr>
              <a:t>. 2013; 40 (6): 587-94</a:t>
            </a:r>
            <a:endParaRPr lang="es-ES" sz="1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5158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C90691-A035-4667-A155-9630807DC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95" y="325369"/>
            <a:ext cx="10515600" cy="1325563"/>
          </a:xfrm>
        </p:spPr>
        <p:txBody>
          <a:bodyPr>
            <a:normAutofit/>
          </a:bodyPr>
          <a:lstStyle/>
          <a:p>
            <a:r>
              <a:rPr lang="es-ES" sz="2800" b="1" dirty="0">
                <a:solidFill>
                  <a:schemeClr val="accent5">
                    <a:lumMod val="75000"/>
                  </a:schemeClr>
                </a:solidFill>
              </a:rPr>
              <a:t>ADAPTACIÓN Y AFRONTAMIENTO</a:t>
            </a:r>
            <a:br>
              <a:rPr lang="es-ES" dirty="0">
                <a:effectLst/>
              </a:rPr>
            </a:br>
            <a:endParaRPr lang="es-ES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851D0FA-532F-4C89-A3EB-2541D71056FC}"/>
              </a:ext>
            </a:extLst>
          </p:cNvPr>
          <p:cNvSpPr/>
          <p:nvPr/>
        </p:nvSpPr>
        <p:spPr>
          <a:xfrm>
            <a:off x="447080" y="1164546"/>
            <a:ext cx="522421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400" dirty="0">
              <a:effectLst/>
            </a:endParaRPr>
          </a:p>
          <a:p>
            <a:pPr lvl="0"/>
            <a:r>
              <a:rPr lang="es-ES" sz="2400" dirty="0"/>
              <a:t>La </a:t>
            </a:r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ADAPTACIÓN</a:t>
            </a:r>
            <a:r>
              <a:rPr lang="es-ES" sz="2400" dirty="0"/>
              <a:t> conlleva  </a:t>
            </a:r>
          </a:p>
          <a:p>
            <a:pPr lvl="0"/>
            <a:endParaRPr lang="es-ES" sz="2400" dirty="0"/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es-ES" sz="2400" dirty="0"/>
              <a:t>asumir todos estos cambios </a:t>
            </a:r>
          </a:p>
          <a:p>
            <a:pPr lvl="0"/>
            <a:endParaRPr lang="es-ES" sz="2400" dirty="0"/>
          </a:p>
          <a:p>
            <a:pPr lvl="0"/>
            <a:r>
              <a:rPr lang="es-ES" sz="2400" dirty="0"/>
              <a:t>     y reorganizar la vida.</a:t>
            </a:r>
          </a:p>
          <a:p>
            <a:pPr lvl="0"/>
            <a:endParaRPr lang="es-ES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ES" sz="2400" dirty="0">
              <a:highlight>
                <a:srgbClr val="00FFFF"/>
              </a:highlight>
              <a:latin typeface="Cambria" panose="020405030504060302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640E4C6-C638-4666-979C-62C77AA31C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35" y="4079991"/>
            <a:ext cx="3316750" cy="185738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2A5899C-7F64-479F-93BF-4D25B899B8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603" y="4592114"/>
            <a:ext cx="2619375" cy="1743075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2500F561-D1F3-4263-9829-24E1DED06E25}"/>
              </a:ext>
            </a:extLst>
          </p:cNvPr>
          <p:cNvSpPr/>
          <p:nvPr/>
        </p:nvSpPr>
        <p:spPr>
          <a:xfrm>
            <a:off x="5193397" y="1161474"/>
            <a:ext cx="6796507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s-ES" sz="2400" dirty="0"/>
          </a:p>
          <a:p>
            <a:pPr lvl="0"/>
            <a:r>
              <a:rPr lang="es-ES" sz="2400" dirty="0"/>
              <a:t>El </a:t>
            </a:r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AFRONTAMIENTO</a:t>
            </a:r>
            <a:r>
              <a:rPr lang="es-ES" sz="2400" dirty="0"/>
              <a:t>: </a:t>
            </a:r>
          </a:p>
          <a:p>
            <a:pPr lvl="0"/>
            <a:endParaRPr lang="es-ES" sz="2400" dirty="0"/>
          </a:p>
          <a:p>
            <a:pPr lvl="0"/>
            <a:r>
              <a:rPr lang="es-ES" sz="2400" dirty="0"/>
              <a:t>Ante una </a:t>
            </a:r>
            <a:r>
              <a:rPr lang="es-ES" sz="2400" b="1" dirty="0"/>
              <a:t>situación</a:t>
            </a:r>
            <a:r>
              <a:rPr lang="es-ES" sz="2400" dirty="0"/>
              <a:t> percibida como </a:t>
            </a:r>
            <a:r>
              <a:rPr lang="es-ES" sz="2400" b="1" dirty="0"/>
              <a:t>problemática</a:t>
            </a:r>
            <a:r>
              <a:rPr lang="es-ES" sz="2400" dirty="0"/>
              <a:t>, </a:t>
            </a:r>
          </a:p>
          <a:p>
            <a:pPr lvl="0"/>
            <a:endParaRPr lang="es-ES" sz="2400" dirty="0"/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es-ES" sz="2400" dirty="0"/>
              <a:t>se ponen en marcha una serie de </a:t>
            </a:r>
            <a:r>
              <a:rPr lang="es-ES" sz="2400" b="1" dirty="0"/>
              <a:t>estrategias</a:t>
            </a:r>
            <a:r>
              <a:rPr lang="es-ES" sz="2400" dirty="0"/>
              <a:t> </a:t>
            </a:r>
          </a:p>
          <a:p>
            <a:pPr lvl="0"/>
            <a:endParaRPr lang="es-ES" sz="2400" dirty="0"/>
          </a:p>
          <a:p>
            <a:pPr lvl="0"/>
            <a:r>
              <a:rPr lang="es-ES" sz="2400" dirty="0"/>
              <a:t>     orientadas a restablecer el </a:t>
            </a:r>
            <a:r>
              <a:rPr lang="es-ES" sz="2400" b="1" dirty="0"/>
              <a:t>equilibrio</a:t>
            </a:r>
            <a:r>
              <a:rPr lang="es-ES" sz="2400" dirty="0"/>
              <a:t>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ES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ES" sz="2400" dirty="0">
              <a:highlight>
                <a:srgbClr val="00FFFF"/>
              </a:highlight>
              <a:latin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88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1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3F2FCD09-58EC-47A3-BD42-81FA9FFAC917}"/>
              </a:ext>
            </a:extLst>
          </p:cNvPr>
          <p:cNvSpPr/>
          <p:nvPr/>
        </p:nvSpPr>
        <p:spPr>
          <a:xfrm>
            <a:off x="697081" y="1789365"/>
            <a:ext cx="1117605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es-E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La North American </a:t>
            </a:r>
            <a:r>
              <a:rPr lang="es-ES" sz="2400" dirty="0" err="1"/>
              <a:t>Nursing</a:t>
            </a:r>
            <a:r>
              <a:rPr lang="es-ES" sz="2400" dirty="0"/>
              <a:t> Diagnosis </a:t>
            </a:r>
            <a:r>
              <a:rPr lang="es-ES" sz="2400" dirty="0" err="1"/>
              <a:t>Association</a:t>
            </a:r>
            <a:r>
              <a:rPr lang="es-ES" sz="2400" dirty="0"/>
              <a:t> (</a:t>
            </a:r>
            <a:r>
              <a:rPr lang="es-ES" sz="2400" b="1" dirty="0"/>
              <a:t>NANDA</a:t>
            </a:r>
            <a:r>
              <a:rPr lang="es-ES" sz="2400" dirty="0"/>
              <a:t>) </a:t>
            </a:r>
          </a:p>
          <a:p>
            <a:r>
              <a:rPr lang="es-ES" sz="2400" dirty="0"/>
              <a:t>	define el afrontamiento en esta misma línea.</a:t>
            </a:r>
            <a:r>
              <a:rPr lang="es-ES" sz="2400" baseline="30000" dirty="0"/>
              <a:t>4</a:t>
            </a:r>
            <a:r>
              <a:rPr lang="es-ES" sz="2400" dirty="0"/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NANDA tiene tipificados </a:t>
            </a:r>
            <a:r>
              <a:rPr lang="es-ES" sz="2400" b="1" dirty="0"/>
              <a:t>ocho diagnósticos </a:t>
            </a:r>
            <a:r>
              <a:rPr lang="es-ES" sz="2400" dirty="0"/>
              <a:t>en relación con el </a:t>
            </a:r>
            <a:r>
              <a:rPr lang="es-ES" sz="2400" b="1" dirty="0"/>
              <a:t>afrontamiento</a:t>
            </a:r>
            <a:r>
              <a:rPr lang="es-ES" sz="24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Como diagnósticos propios de enfermería se hace necesario </a:t>
            </a:r>
          </a:p>
          <a:p>
            <a:r>
              <a:rPr lang="es-ES" sz="2400" dirty="0"/>
              <a:t>	</a:t>
            </a:r>
            <a:r>
              <a:rPr lang="es-ES" sz="2400" b="1" dirty="0"/>
              <a:t>conocer, identificar y valorar </a:t>
            </a:r>
            <a:r>
              <a:rPr lang="es-ES" sz="2400" dirty="0"/>
              <a:t>las distintas </a:t>
            </a:r>
            <a:r>
              <a:rPr lang="es-ES" sz="2400" b="1" dirty="0"/>
              <a:t>manifestaciones</a:t>
            </a:r>
            <a:r>
              <a:rPr lang="es-ES" sz="2400" dirty="0"/>
              <a:t> del proceso </a:t>
            </a:r>
          </a:p>
          <a:p>
            <a:r>
              <a:rPr lang="es-ES" sz="2400" dirty="0"/>
              <a:t>	con el fin de desarrollar </a:t>
            </a:r>
            <a:r>
              <a:rPr lang="es-ES" sz="2400" b="1" dirty="0"/>
              <a:t>intervenciones</a:t>
            </a:r>
            <a:r>
              <a:rPr lang="es-ES" sz="2400" dirty="0"/>
              <a:t> eficaces de </a:t>
            </a:r>
            <a:r>
              <a:rPr lang="es-ES" sz="2400" b="1" dirty="0"/>
              <a:t>adaptación</a:t>
            </a:r>
            <a:r>
              <a:rPr lang="es-ES" sz="2400" dirty="0"/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ES" sz="2400" dirty="0">
              <a:highlight>
                <a:srgbClr val="00FFFF"/>
              </a:highlight>
              <a:latin typeface="Cambria" panose="02040503050406030204" pitchFamily="18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0A9BF8E-EC3D-4E00-A7E7-91FFAB30C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95" y="325369"/>
            <a:ext cx="10515600" cy="1325563"/>
          </a:xfrm>
        </p:spPr>
        <p:txBody>
          <a:bodyPr>
            <a:normAutofit/>
          </a:bodyPr>
          <a:lstStyle/>
          <a:p>
            <a:r>
              <a:rPr lang="es-ES" sz="2800" b="1" dirty="0">
                <a:solidFill>
                  <a:schemeClr val="accent5">
                    <a:lumMod val="75000"/>
                  </a:schemeClr>
                </a:solidFill>
              </a:rPr>
              <a:t>ADAPTACIÓN Y AFRONTAMIENTO</a:t>
            </a:r>
            <a:br>
              <a:rPr lang="es-ES" dirty="0">
                <a:effectLst/>
              </a:rPr>
            </a:br>
            <a:endParaRPr lang="es-ES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C8ED940-AFBB-4990-B348-4C3CFB945574}"/>
              </a:ext>
            </a:extLst>
          </p:cNvPr>
          <p:cNvSpPr/>
          <p:nvPr/>
        </p:nvSpPr>
        <p:spPr>
          <a:xfrm>
            <a:off x="507974" y="6337449"/>
            <a:ext cx="11176051" cy="390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es-ES" sz="12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4. NANDA. Diagnósticos Enfermeros: Definiciones y Clasificación 2005-2006. Madrid: Elsevier, 2003</a:t>
            </a:r>
            <a:r>
              <a:rPr lang="es-E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.        </a:t>
            </a:r>
            <a:endParaRPr lang="es-E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7525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A52C7600-A610-4477-9667-8E40CC3EE929}"/>
              </a:ext>
            </a:extLst>
          </p:cNvPr>
          <p:cNvSpPr/>
          <p:nvPr/>
        </p:nvSpPr>
        <p:spPr>
          <a:xfrm>
            <a:off x="-703163" y="1995368"/>
            <a:ext cx="9037694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3"/>
            <a:r>
              <a:rPr lang="es-ES" sz="3200" b="1" dirty="0"/>
              <a:t>Estrategias de afrontamiento </a:t>
            </a:r>
            <a:r>
              <a:rPr lang="es-ES" sz="2400" dirty="0"/>
              <a:t>dirigidas a</a:t>
            </a:r>
            <a:r>
              <a:rPr lang="es-ES" sz="2400" b="1" dirty="0"/>
              <a:t> </a:t>
            </a:r>
          </a:p>
          <a:p>
            <a:pPr lvl="3"/>
            <a:endParaRPr lang="es-ES" sz="2400" b="1" dirty="0"/>
          </a:p>
          <a:p>
            <a:pPr lvl="3"/>
            <a:r>
              <a:rPr lang="es-ES" sz="2400" b="1" dirty="0"/>
              <a:t>			</a:t>
            </a:r>
          </a:p>
          <a:p>
            <a:pPr lvl="3"/>
            <a:r>
              <a:rPr lang="es-ES" sz="2400" b="1" dirty="0"/>
              <a:t>				</a:t>
            </a:r>
            <a:r>
              <a:rPr lang="es-ES" sz="2400" dirty="0"/>
              <a:t>1-</a:t>
            </a:r>
            <a:r>
              <a:rPr lang="es-ES" sz="2400" b="1" dirty="0"/>
              <a:t> </a:t>
            </a:r>
            <a:r>
              <a:rPr lang="es-ES" sz="2400" dirty="0"/>
              <a:t>la 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solución de problemas</a:t>
            </a:r>
          </a:p>
          <a:p>
            <a:pPr lvl="3"/>
            <a:endParaRPr lang="es-ES" sz="2400" b="1" dirty="0"/>
          </a:p>
          <a:p>
            <a:pPr lvl="3"/>
            <a:endParaRPr lang="es-ES" sz="2400" b="1" dirty="0"/>
          </a:p>
          <a:p>
            <a:pPr lvl="3"/>
            <a:r>
              <a:rPr lang="es-ES" sz="2400" b="1" dirty="0"/>
              <a:t>			</a:t>
            </a:r>
          </a:p>
          <a:p>
            <a:pPr lvl="3"/>
            <a:r>
              <a:rPr lang="es-ES" sz="2400" b="1" dirty="0"/>
              <a:t>				</a:t>
            </a:r>
            <a:r>
              <a:rPr lang="es-ES" sz="2400" dirty="0"/>
              <a:t>2-</a:t>
            </a:r>
            <a:r>
              <a:rPr lang="es-ES" sz="2400" b="1" dirty="0"/>
              <a:t> </a:t>
            </a:r>
            <a:r>
              <a:rPr lang="es-ES" sz="2400" dirty="0"/>
              <a:t>las</a:t>
            </a:r>
            <a:r>
              <a:rPr lang="es-ES" sz="2400" b="1" dirty="0"/>
              <a:t> </a:t>
            </a:r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emociones</a:t>
            </a:r>
          </a:p>
          <a:p>
            <a:pPr lvl="3"/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1933466-97F5-45E2-A169-7E8E19B4E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55" y="4149679"/>
            <a:ext cx="2859543" cy="238295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370AAC2-5AAC-46AD-89A6-162A72709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374" y="2405909"/>
            <a:ext cx="2859543" cy="2327535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E08B6DB8-F604-413F-87EA-59198DE5B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95" y="325369"/>
            <a:ext cx="10515600" cy="1325563"/>
          </a:xfrm>
        </p:spPr>
        <p:txBody>
          <a:bodyPr>
            <a:normAutofit/>
          </a:bodyPr>
          <a:lstStyle/>
          <a:p>
            <a:r>
              <a:rPr lang="es-ES" sz="2800" b="1" dirty="0">
                <a:solidFill>
                  <a:schemeClr val="accent5">
                    <a:lumMod val="75000"/>
                  </a:schemeClr>
                </a:solidFill>
              </a:rPr>
              <a:t>ADAPTACIÓN Y AFRONTAMIENTO</a:t>
            </a:r>
            <a:br>
              <a:rPr lang="es-ES" dirty="0">
                <a:effectLst/>
              </a:rPr>
            </a:br>
            <a:endParaRPr lang="es-E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32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EBCFF636-1AC6-435B-9D68-96D62BD27079}"/>
              </a:ext>
            </a:extLst>
          </p:cNvPr>
          <p:cNvSpPr/>
          <p:nvPr/>
        </p:nvSpPr>
        <p:spPr>
          <a:xfrm>
            <a:off x="976910" y="2312114"/>
            <a:ext cx="10933043" cy="3482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3"/>
            <a:r>
              <a:rPr lang="es-ES" sz="2400" dirty="0"/>
              <a:t>actuando sobre la </a:t>
            </a:r>
            <a:r>
              <a:rPr lang="es-ES" sz="2800" b="1" dirty="0"/>
              <a:t>causa</a:t>
            </a:r>
            <a:r>
              <a:rPr lang="es-ES" sz="2400" dirty="0"/>
              <a:t> que lo desencadena (ostomía)</a:t>
            </a:r>
          </a:p>
          <a:p>
            <a:pPr lvl="3"/>
            <a:r>
              <a:rPr lang="es-ES" sz="2400" dirty="0"/>
              <a:t>para percibir cierto grado de </a:t>
            </a:r>
            <a:r>
              <a:rPr lang="es-ES" sz="2800" b="1" dirty="0"/>
              <a:t>control</a:t>
            </a:r>
            <a:r>
              <a:rPr lang="es-ES" sz="2400" dirty="0"/>
              <a:t> sobre ella. </a:t>
            </a:r>
          </a:p>
          <a:p>
            <a:pPr lvl="3"/>
            <a:endParaRPr lang="es-ES" sz="2400" dirty="0"/>
          </a:p>
          <a:p>
            <a:pPr>
              <a:lnSpc>
                <a:spcPct val="150000"/>
              </a:lnSpc>
            </a:pPr>
            <a:r>
              <a:rPr lang="es-ES" sz="2400" dirty="0"/>
              <a:t>Las </a:t>
            </a:r>
            <a:r>
              <a:rPr lang="es-ES" sz="2400" b="1" dirty="0"/>
              <a:t>conductas adaptativas:</a:t>
            </a:r>
          </a:p>
          <a:p>
            <a:pPr marL="1257300" lvl="2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400" dirty="0"/>
              <a:t>consiguen </a:t>
            </a:r>
            <a:r>
              <a:rPr lang="es-ES" sz="2400" b="1" dirty="0"/>
              <a:t>aliviar el distrés físico y emocional</a:t>
            </a:r>
          </a:p>
          <a:p>
            <a:pPr marL="1257300" lvl="2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400" dirty="0"/>
              <a:t>sin alterar el grado de </a:t>
            </a:r>
            <a:r>
              <a:rPr lang="es-ES" sz="2400" b="1" dirty="0"/>
              <a:t>autonomía</a:t>
            </a:r>
            <a:r>
              <a:rPr lang="es-ES" sz="2400" dirty="0"/>
              <a:t> </a:t>
            </a:r>
          </a:p>
          <a:p>
            <a:pPr marL="1257300" lvl="2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400" dirty="0"/>
              <a:t>y permitiendo un adecuado </a:t>
            </a:r>
            <a:r>
              <a:rPr lang="es-ES" sz="2400" b="1" dirty="0"/>
              <a:t>ajuste socio-familiar</a:t>
            </a:r>
            <a:r>
              <a:rPr lang="es-ES" sz="2400" dirty="0"/>
              <a:t>.</a:t>
            </a:r>
            <a:r>
              <a:rPr lang="es-ES" sz="2400" baseline="30000" dirty="0"/>
              <a:t>5</a:t>
            </a:r>
            <a:r>
              <a:rPr lang="es-ES" sz="2400" dirty="0"/>
              <a:t> 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9F879CC-81E6-44A9-A5E6-9F4D23DC0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53" y="349690"/>
            <a:ext cx="1775214" cy="1444942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BBE3B27-C49C-4849-A5D6-DCD4D3BAAEB1}"/>
              </a:ext>
            </a:extLst>
          </p:cNvPr>
          <p:cNvSpPr/>
          <p:nvPr/>
        </p:nvSpPr>
        <p:spPr>
          <a:xfrm>
            <a:off x="1641660" y="528772"/>
            <a:ext cx="72776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3"/>
            <a:r>
              <a:rPr lang="es-ES" sz="3200" b="1" dirty="0"/>
              <a:t>Estrategias de afrontamiento </a:t>
            </a:r>
            <a:r>
              <a:rPr lang="es-ES" sz="2400" dirty="0"/>
              <a:t>dirigidas a la 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solución de problemas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8AEAD357-20F2-448E-97DF-0698F21176A3}"/>
              </a:ext>
            </a:extLst>
          </p:cNvPr>
          <p:cNvSpPr/>
          <p:nvPr/>
        </p:nvSpPr>
        <p:spPr>
          <a:xfrm>
            <a:off x="278418" y="6412517"/>
            <a:ext cx="11332735" cy="390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5. Campos M, Iraurgui J, Páez D, Velasco C. Afrontamiento y regulación emocional de hechos estresantes. Un meta-análisis de 13 estudios. Bol </a:t>
            </a:r>
            <a:r>
              <a:rPr lang="es-ES" sz="12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Psicol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2004; 82: 25-44.    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  </a:t>
            </a:r>
            <a:r>
              <a:rPr lang="es-E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 </a:t>
            </a:r>
            <a:endParaRPr lang="es-E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2749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708">
        <p:random/>
      </p:transition>
    </mc:Choice>
    <mc:Fallback xmlns="">
      <p:transition spd="slow" advTm="70708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9|12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0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6|24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6|24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6|25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9|18.9|2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5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27.1|1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5|4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|27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36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Vaso de leche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4618</TotalTime>
  <Words>3227</Words>
  <Application>Microsoft Office PowerPoint</Application>
  <PresentationFormat>Panorámica</PresentationFormat>
  <Paragraphs>295</Paragraphs>
  <Slides>32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32</vt:i4>
      </vt:variant>
    </vt:vector>
  </HeadingPairs>
  <TitlesOfParts>
    <vt:vector size="41" baseType="lpstr">
      <vt:lpstr>Arial</vt:lpstr>
      <vt:lpstr>Calibri</vt:lpstr>
      <vt:lpstr>Calibri Light</vt:lpstr>
      <vt:lpstr>Cambria</vt:lpstr>
      <vt:lpstr>Times New Roman</vt:lpstr>
      <vt:lpstr>Wingdings</vt:lpstr>
      <vt:lpstr>Tema de Office</vt:lpstr>
      <vt:lpstr>6_Diseño personalizado</vt:lpstr>
      <vt:lpstr>1_Tema de Office</vt:lpstr>
      <vt:lpstr>FORESTOMA-19  Vivencias y evidencias sobre cuidado ante ostomías y heridas crónicas  </vt:lpstr>
      <vt:lpstr>FORESTOMA-19  Apoyo emocional y psicosocial en  el paciente con ostomía  </vt:lpstr>
      <vt:lpstr>EL ESTOMA COMO FUENTE DE ESTRÉS </vt:lpstr>
      <vt:lpstr>Presentación de PowerPoint</vt:lpstr>
      <vt:lpstr>EL ESTOMA COMO FUENTE DE ESTRÉS </vt:lpstr>
      <vt:lpstr>ADAPTACIÓN Y AFRONTAMIENTO </vt:lpstr>
      <vt:lpstr>ADAPTACIÓN Y AFRONTAMIENTO </vt:lpstr>
      <vt:lpstr>ADAPTACIÓN Y AFRONTAMIENTO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INTERVENCIONES QUE INFLUYEN  EN EL ASPECTO PSICOSOCIAL </vt:lpstr>
      <vt:lpstr>INTERVENCIONES QUE INFLUYEN  EN EL ASPECTO PSICOSOCIAL </vt:lpstr>
      <vt:lpstr>INTERVENCIONES QUE INFLUYEN  EN EL ASPECTO PSICOSOCIAL </vt:lpstr>
      <vt:lpstr>INTERVENCIONES QUE INFLUYEN  EN EL ASPECTO PSICOSOCIAL </vt:lpstr>
      <vt:lpstr>INTERVENCIONES QUE INFLUYEN  EN EL ASPECTO PSICOSOCIAL </vt:lpstr>
      <vt:lpstr>INTERVENCIONES QUE INFLUYEN  EN EL ASPECTO PSICOSOCIAL </vt:lpstr>
      <vt:lpstr>INTERVENCIONES QUE INFLUYEN  EN EL ASPECTO PSICOSOCIAL </vt:lpstr>
      <vt:lpstr>INTERVENCIONES QUE INFLUYEN  EN EL ASPECTO PSICOSOCIAL </vt:lpstr>
      <vt:lpstr>INTERVENCIONES QUE INFLUYEN  EN EL ASPECTO PSICOSOCIAL </vt:lpstr>
      <vt:lpstr>INTERVENCIONES QUE INFLUYEN  EN EL ASPECTO PSICOSOCIAL </vt:lpstr>
      <vt:lpstr>INTERVENCIONES QUE INFLUYEN  EN EL ASPECTO PSICOSOCIAL </vt:lpstr>
      <vt:lpstr>RELACIÓN ENFERMERA-PACIENTE-FAMILIA  </vt:lpstr>
      <vt:lpstr>RELACIÓN ENFERMERA-PACIENTE-FAMILIA</vt:lpstr>
      <vt:lpstr>RELACIÓN ENFERMERA-PACIENTE-FAMILIA  </vt:lpstr>
      <vt:lpstr>RELACIÓN ENFERMERA-PACIENTE-FAMILIA</vt:lpstr>
      <vt:lpstr>RELACIÓN ENFERMERA-PACIENTE-FAMILIA</vt:lpstr>
      <vt:lpstr>RELACIÓN ENFERMERA-PACIENTE-FAMILIA</vt:lpstr>
      <vt:lpstr>Enfermera Práctica Avanzada  en la atención de personas con ostomía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CLAUDIA PEREZ</dc:creator>
  <cp:lastModifiedBy>CLAUDIA PEREZ</cp:lastModifiedBy>
  <cp:revision>163</cp:revision>
  <dcterms:created xsi:type="dcterms:W3CDTF">2019-10-27T14:45:30Z</dcterms:created>
  <dcterms:modified xsi:type="dcterms:W3CDTF">2019-11-15T06:43:52Z</dcterms:modified>
</cp:coreProperties>
</file>